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746" r:id="rId3"/>
    <p:sldId id="867" r:id="rId4"/>
    <p:sldId id="858" r:id="rId5"/>
    <p:sldId id="869" r:id="rId6"/>
    <p:sldId id="868" r:id="rId7"/>
    <p:sldId id="257" r:id="rId8"/>
    <p:sldId id="258" r:id="rId9"/>
    <p:sldId id="312" r:id="rId10"/>
    <p:sldId id="313" r:id="rId11"/>
    <p:sldId id="315" r:id="rId12"/>
    <p:sldId id="314" r:id="rId13"/>
    <p:sldId id="316" r:id="rId14"/>
    <p:sldId id="317" r:id="rId15"/>
    <p:sldId id="318"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447" autoAdjust="0"/>
  </p:normalViewPr>
  <p:slideViewPr>
    <p:cSldViewPr snapToGrid="0">
      <p:cViewPr varScale="1">
        <p:scale>
          <a:sx n="109" d="100"/>
          <a:sy n="109" d="100"/>
        </p:scale>
        <p:origin x="-594" y="-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093A38-AB9E-4D34-AE6F-7109AACB0DC9}" type="datetimeFigureOut">
              <a:rPr lang="en-US" smtClean="0"/>
              <a:pPr/>
              <a:t>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20F1-732A-4AD5-BCB4-049D261D5DF3}" type="slidenum">
              <a:rPr lang="en-US" smtClean="0"/>
              <a:pPr/>
              <a:t>‹#›</a:t>
            </a:fld>
            <a:endParaRPr lang="en-US"/>
          </a:p>
        </p:txBody>
      </p:sp>
    </p:spTree>
    <p:extLst>
      <p:ext uri="{BB962C8B-B14F-4D97-AF65-F5344CB8AC3E}">
        <p14:creationId xmlns:p14="http://schemas.microsoft.com/office/powerpoint/2010/main" xmlns="" val="32801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Dr. </a:t>
            </a:r>
            <a:r>
              <a:rPr lang="en-US" dirty="0" err="1"/>
              <a:t>Balkus</a:t>
            </a:r>
            <a:r>
              <a:rPr lang="en-US" dirty="0"/>
              <a:t> for your kind Introduction. Good afternoon everyone. Welcome to my final oral examination presentation. The title of my thesis is “</a:t>
            </a:r>
            <a:r>
              <a:rPr kumimoji="0" lang="en-US" sz="1200" b="1" i="0" u="none" strike="noStrike" kern="1200" cap="all"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WRINKLED MESOPOROUS SILICA encapsulated nanoparticles</a:t>
            </a:r>
            <a:r>
              <a:rPr lang="en-US" dirty="0"/>
              <a:t>."</a:t>
            </a:r>
          </a:p>
        </p:txBody>
      </p:sp>
    </p:spTree>
    <p:extLst>
      <p:ext uri="{BB962C8B-B14F-4D97-AF65-F5344CB8AC3E}">
        <p14:creationId xmlns:p14="http://schemas.microsoft.com/office/powerpoint/2010/main" xmlns="" val="2358501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just">
              <a:lnSpc>
                <a:spcPct val="2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 the porous materials are a type of materials that has empty space in it’s structure.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porous materials are classified based on their pore size as: Microporous materials, mesoporous materials and microporous materials. </a:t>
            </a:r>
          </a:p>
          <a:p>
            <a:pPr marL="0" marR="0" indent="0" algn="just">
              <a:lnSpc>
                <a:spcPct val="20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Microporous Materials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have pores with diameters less than 2 nm. Examples of these microporous materials include zeolites, and metal-organic frameworks (MOFs).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Mesoporous Materials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have pores with diameters ranging from 2 nm to 50 nm. Examples of mesoporous materials are mesoporous silica, and mesoporous carbon.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Materials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have larger pores with diameters exceeding 50 nm. For example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glass, porous foams,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membranes, and certain polymers can exhibit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macroporosity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xmlns="" val="310137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D652BB8-04A3-A164-58F8-FE36BA5B57C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B1D444A9-44C4-6184-9474-DDAF403FAB8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1EE444B0-FB92-AD42-71BA-B0360FFAF5B9}"/>
              </a:ext>
            </a:extLst>
          </p:cNvPr>
          <p:cNvSpPr>
            <a:spLocks noGrp="1"/>
          </p:cNvSpPr>
          <p:nvPr>
            <p:ph type="body" idx="1"/>
          </p:nvPr>
        </p:nvSpPr>
        <p:spPr/>
        <p:txBody>
          <a:bodyPr/>
          <a:lstStyle/>
          <a:p>
            <a:pPr marL="0" marR="0" indent="0" algn="just">
              <a:lnSpc>
                <a:spcPct val="2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 the porous materials are a type of materials that has empty space in it’s structure.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porous materials are classified based on their pore size as: Microporous materials, mesoporous materials and microporous materials. </a:t>
            </a:r>
          </a:p>
          <a:p>
            <a:pPr marL="0" marR="0" indent="0" algn="just">
              <a:lnSpc>
                <a:spcPct val="20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Microporous Materials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have pores with diameters less than 2 nm. Examples of these microporous materials include zeolites, and metal-organic frameworks (MOFs).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Mesoporous Materials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have pores with diameters ranging from 2 nm to 50 nm. Examples of mesoporous materials are mesoporous silica, and mesoporous carbon.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Materials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have larger pores with diameters exceeding 50 nm. For example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glass, porous foams,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macroporous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membranes, and certain polymers can exhibit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macroporosity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xmlns="" val="364240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CA20F1-732A-4AD5-BCB4-049D261D5DF3}" type="slidenum">
              <a:rPr lang="en-US" smtClean="0"/>
              <a:pPr/>
              <a:t>9</a:t>
            </a:fld>
            <a:endParaRPr lang="en-US"/>
          </a:p>
        </p:txBody>
      </p:sp>
    </p:spTree>
    <p:extLst>
      <p:ext uri="{BB962C8B-B14F-4D97-AF65-F5344CB8AC3E}">
        <p14:creationId xmlns:p14="http://schemas.microsoft.com/office/powerpoint/2010/main" xmlns="" val="1234689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https://byjus.com/maths/scientific-notation/</a:t>
            </a:r>
          </a:p>
        </p:txBody>
      </p:sp>
      <p:sp>
        <p:nvSpPr>
          <p:cNvPr id="4" name="Slide Number Placeholder 3"/>
          <p:cNvSpPr>
            <a:spLocks noGrp="1"/>
          </p:cNvSpPr>
          <p:nvPr>
            <p:ph type="sldNum" sz="quarter" idx="5"/>
          </p:nvPr>
        </p:nvSpPr>
        <p:spPr/>
        <p:txBody>
          <a:bodyPr/>
          <a:lstStyle/>
          <a:p>
            <a:fld id="{8FCA20F1-732A-4AD5-BCB4-049D261D5DF3}" type="slidenum">
              <a:rPr lang="en-US" smtClean="0"/>
              <a:pPr/>
              <a:t>22</a:t>
            </a:fld>
            <a:endParaRPr lang="en-US"/>
          </a:p>
        </p:txBody>
      </p:sp>
    </p:spTree>
    <p:extLst>
      <p:ext uri="{BB962C8B-B14F-4D97-AF65-F5344CB8AC3E}">
        <p14:creationId xmlns:p14="http://schemas.microsoft.com/office/powerpoint/2010/main" xmlns="" val="1193304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E4585-CD31-FACA-95CC-378214BEAE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D2CE2E1-A01A-6675-9993-68531A14A6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8DF3786-473D-A5D4-3120-08B2AD94C71B}"/>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1EAE4CCF-FD32-B4F3-C90B-CA8E49A13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8053E1E-A839-EC04-8F9D-42985E04FE2D}"/>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143050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FAC64C-F861-2895-30F0-EC575F83C1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B744DD7-DA83-EBD7-2C15-4681FEFBAD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16C42FB-26EC-4F7B-9229-40A9F18ACDF5}"/>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88F62F31-FCBB-C874-3BB8-CF96CFABE7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A133A67-D778-512B-487E-AA70FFCB6016}"/>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2191361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5C14A-1DDE-5951-3504-6A8D07351C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8375CF8-F409-EE7B-1E27-79FBED8330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7480324-0A91-C422-CE8D-0DE256EA419C}"/>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AE8D243D-A5E6-FB61-2B8C-39D52D248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F0C5DA0-40AE-8A6C-D5C9-22C9929E5EF0}"/>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3903347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D46A66-CCA0-2952-2E55-2BA85B1D76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039829C-B501-B180-CB18-FD3A9F96E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C379D20-A44D-4544-28EF-AB2C6CAB2A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BD5A77E-3BB6-24BB-1BF5-E221B8C0A350}"/>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6" name="Footer Placeholder 5">
            <a:extLst>
              <a:ext uri="{FF2B5EF4-FFF2-40B4-BE49-F238E27FC236}">
                <a16:creationId xmlns:a16="http://schemas.microsoft.com/office/drawing/2014/main" xmlns="" id="{7084CCF6-F441-987A-2D87-082E053922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2E5BBB5-98F5-549C-8D90-FE711BF61AA0}"/>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2939931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E2C319-E887-4416-BFC0-DF56E574BE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A2F9BD4-1226-A737-D300-1B86FBEDA9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E3BC066-45A1-D0C1-B992-4423500A1E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9432CEB-630A-C945-F073-3F14BF2805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7F64AEC-0391-1471-2EB4-276F0B6F70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2B58477-08CA-0C8A-9730-EE17C10FD621}"/>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8" name="Footer Placeholder 7">
            <a:extLst>
              <a:ext uri="{FF2B5EF4-FFF2-40B4-BE49-F238E27FC236}">
                <a16:creationId xmlns:a16="http://schemas.microsoft.com/office/drawing/2014/main" xmlns="" id="{CDA03127-AD63-DD3B-8AAD-33BBCB7354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1B8AC263-D3AF-F3EA-0E33-E582B4C8D6A4}"/>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276213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6A77D0-96DC-CD2F-9906-934F290359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0F4AD2D-B604-504D-65AF-36B9420A5C6D}"/>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4" name="Footer Placeholder 3">
            <a:extLst>
              <a:ext uri="{FF2B5EF4-FFF2-40B4-BE49-F238E27FC236}">
                <a16:creationId xmlns:a16="http://schemas.microsoft.com/office/drawing/2014/main" xmlns="" id="{6A752332-A1F6-E202-4BFD-267307445A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B89F568-B597-E686-E09D-B9858E6D4E2B}"/>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1547647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E481F65-440A-E7AD-6FA3-6FD094549B3F}"/>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3" name="Footer Placeholder 2">
            <a:extLst>
              <a:ext uri="{FF2B5EF4-FFF2-40B4-BE49-F238E27FC236}">
                <a16:creationId xmlns:a16="http://schemas.microsoft.com/office/drawing/2014/main" xmlns="" id="{67111514-9FF1-8797-7BB6-CD183EC5B0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43F55D6-4BF2-8CC7-86C6-7E7CB933C778}"/>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3463819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6A3867-6391-FD17-122D-E8C1576A11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6C21304-276F-3E7C-9152-AC3F19CB5B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648B773-0323-A4DE-B3A1-E56C2035C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DE78119-F33F-28FF-CFA4-0999508EBC57}"/>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6" name="Footer Placeholder 5">
            <a:extLst>
              <a:ext uri="{FF2B5EF4-FFF2-40B4-BE49-F238E27FC236}">
                <a16:creationId xmlns:a16="http://schemas.microsoft.com/office/drawing/2014/main" xmlns="" id="{C6442230-AD44-393B-1E90-E0862EFADA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897CEAA-00C3-43B1-ACAF-91503A8E3278}"/>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226222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8FEC36-FEDA-A08E-AD56-86DA96733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5CFFCF1-47AB-DBE3-6309-52C8C17185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554B39D-6791-8A2A-E29A-CB547A2F2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9946917-3FA5-59A8-C97A-5025576A087B}"/>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6" name="Footer Placeholder 5">
            <a:extLst>
              <a:ext uri="{FF2B5EF4-FFF2-40B4-BE49-F238E27FC236}">
                <a16:creationId xmlns:a16="http://schemas.microsoft.com/office/drawing/2014/main" xmlns="" id="{DFDB7D4A-FE4F-6DBD-1502-98CC2821D0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B7A3592-2162-CB56-11F9-936C2D95DBAD}"/>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813172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03CB9F-4DD5-264E-1789-D400CB0068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BCE1116-C887-8F85-3947-83AA16079C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13D9439-EFD0-477A-9F88-94F4071DABD1}"/>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7101D280-F5AC-241C-4640-D3A4A37E9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7E526DC-78DB-A460-4842-C7FAE5161859}"/>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3667385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531C56A-B5F1-3A42-3F9E-6EED60C127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007F8F4-103A-4B36-EAE3-2FD13732D3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220BA45-2D84-1477-0B07-10613E07421A}"/>
              </a:ext>
            </a:extLst>
          </p:cNvPr>
          <p:cNvSpPr>
            <a:spLocks noGrp="1"/>
          </p:cNvSpPr>
          <p:nvPr>
            <p:ph type="dt" sz="half" idx="10"/>
          </p:nvPr>
        </p:nvSpPr>
        <p:spPr/>
        <p:txBody>
          <a:body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FEF432C1-8B36-7848-E4D7-1D92FB230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BABB250-F301-47D5-F4B4-A2E608C97D88}"/>
              </a:ext>
            </a:extLst>
          </p:cNvPr>
          <p:cNvSpPr>
            <a:spLocks noGrp="1"/>
          </p:cNvSpPr>
          <p:nvPr>
            <p:ph type="sldNum" sz="quarter" idx="12"/>
          </p:nvPr>
        </p:nvSpPr>
        <p:spPr/>
        <p:txBody>
          <a:body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2969517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5CBA52C-D2A5-F1C0-3F6C-ECF697F5F5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FC107FF-4DF4-C92D-2C0D-1B688E468D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4019087-261D-FF73-C04B-677A20C6B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944D56-4955-4430-BD53-1DDFFE87E4C0}" type="datetimeFigureOut">
              <a:rPr lang="en-US" smtClean="0"/>
              <a:pPr/>
              <a:t>2/1/2026</a:t>
            </a:fld>
            <a:endParaRPr lang="en-US"/>
          </a:p>
        </p:txBody>
      </p:sp>
      <p:sp>
        <p:nvSpPr>
          <p:cNvPr id="5" name="Footer Placeholder 4">
            <a:extLst>
              <a:ext uri="{FF2B5EF4-FFF2-40B4-BE49-F238E27FC236}">
                <a16:creationId xmlns:a16="http://schemas.microsoft.com/office/drawing/2014/main" xmlns="" id="{DECE650E-55B1-5D40-E4D9-02D5BC9F1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xmlns="" id="{EF0DDBE5-6938-5A6D-1FA3-04973E28A3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F92527-2920-444A-A4F5-A9B5BB8DA008}" type="slidenum">
              <a:rPr lang="en-US" smtClean="0"/>
              <a:pPr/>
              <a:t>‹#›</a:t>
            </a:fld>
            <a:endParaRPr lang="en-US"/>
          </a:p>
        </p:txBody>
      </p:sp>
    </p:spTree>
    <p:extLst>
      <p:ext uri="{BB962C8B-B14F-4D97-AF65-F5344CB8AC3E}">
        <p14:creationId xmlns:p14="http://schemas.microsoft.com/office/powerpoint/2010/main" xmlns="" val="1768618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uralam@hot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American Chemical Society">
            <a:extLst>
              <a:ext uri="{FF2B5EF4-FFF2-40B4-BE49-F238E27FC236}">
                <a16:creationId xmlns:a16="http://schemas.microsoft.com/office/drawing/2014/main" xmlns="" id="{B598D749-DC38-49DA-A364-0D0A294EDC9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xmlns="" id="{BE0D16E3-75DF-D9EA-A4F8-B15A170D2629}"/>
              </a:ext>
            </a:extLst>
          </p:cNvPr>
          <p:cNvSpPr txBox="1"/>
          <p:nvPr/>
        </p:nvSpPr>
        <p:spPr>
          <a:xfrm>
            <a:off x="3184865" y="3581400"/>
            <a:ext cx="6884833" cy="2677656"/>
          </a:xfrm>
          <a:prstGeom prst="rect">
            <a:avLst/>
          </a:prstGeom>
          <a:noFill/>
        </p:spPr>
        <p:txBody>
          <a:bodyPr wrap="none" rtlCol="0">
            <a:spAutoFit/>
          </a:bodyPr>
          <a:lstStyle/>
          <a:p>
            <a:pPr algn="ctr"/>
            <a:r>
              <a:rPr lang="en-US" sz="2400" b="1" dirty="0"/>
              <a:t>Dr. A. K. M. Nur Alam Siddiki</a:t>
            </a:r>
          </a:p>
          <a:p>
            <a:pPr algn="ctr"/>
            <a:r>
              <a:rPr lang="en-US" sz="2400" b="1" dirty="0" smtClean="0">
                <a:solidFill>
                  <a:prstClr val="black"/>
                </a:solidFill>
              </a:rPr>
              <a:t>Associate </a:t>
            </a:r>
            <a:r>
              <a:rPr lang="en-US" sz="2400" b="1" dirty="0">
                <a:solidFill>
                  <a:prstClr val="black"/>
                </a:solidFill>
              </a:rPr>
              <a:t>Professor</a:t>
            </a:r>
          </a:p>
          <a:p>
            <a:pPr algn="ctr"/>
            <a:r>
              <a:rPr kumimoji="0" lang="en-US" sz="2400" b="1" i="0" u="none" strike="noStrike" kern="1200" cap="none" spc="0" normalizeH="0" baseline="0" noProof="0" dirty="0">
                <a:ln>
                  <a:noFill/>
                </a:ln>
                <a:solidFill>
                  <a:prstClr val="black"/>
                </a:solidFill>
                <a:effectLst/>
                <a:uLnTx/>
                <a:uFillTx/>
                <a:ea typeface="+mn-ea"/>
                <a:cs typeface="+mn-cs"/>
              </a:rPr>
              <a:t>Department of Chemistry, University of Dhaka</a:t>
            </a:r>
            <a:endParaRPr lang="en-US" sz="2400" b="1" dirty="0"/>
          </a:p>
          <a:p>
            <a:pPr algn="ctr"/>
            <a:r>
              <a:rPr lang="en-US" sz="2400" b="1" dirty="0"/>
              <a:t>Email: </a:t>
            </a:r>
            <a:r>
              <a:rPr lang="en-US" sz="2400" b="1" dirty="0">
                <a:hlinkClick r:id="rId3"/>
              </a:rPr>
              <a:t>nuralam@hotmail.com</a:t>
            </a:r>
            <a:endParaRPr lang="en-US" sz="2400" b="1" dirty="0"/>
          </a:p>
          <a:p>
            <a:pPr algn="ctr"/>
            <a:r>
              <a:rPr lang="en-US" sz="2400" b="1" dirty="0"/>
              <a:t>Cell: 01716580850 </a:t>
            </a:r>
          </a:p>
          <a:p>
            <a:pPr algn="ctr"/>
            <a:r>
              <a:rPr lang="en-US" sz="2400" b="1" dirty="0"/>
              <a:t>Website: nasiddiki.com</a:t>
            </a:r>
          </a:p>
          <a:p>
            <a:endParaRPr lang="en-US" sz="2400" b="1" dirty="0"/>
          </a:p>
        </p:txBody>
      </p:sp>
      <p:pic>
        <p:nvPicPr>
          <p:cNvPr id="10" name="Picture 9" descr="A person in a suit and tie&#10;&#10;AI-generated content may be incorrect.">
            <a:extLst>
              <a:ext uri="{FF2B5EF4-FFF2-40B4-BE49-F238E27FC236}">
                <a16:creationId xmlns:a16="http://schemas.microsoft.com/office/drawing/2014/main" xmlns="" id="{7E5A0D64-6F42-518E-A0B6-72E3472DDA4A}"/>
              </a:ext>
            </a:extLst>
          </p:cNvPr>
          <p:cNvPicPr>
            <a:picLocks noChangeAspect="1"/>
          </p:cNvPicPr>
          <p:nvPr/>
        </p:nvPicPr>
        <p:blipFill>
          <a:blip r:embed="rId4" cstate="print">
            <a:extLst>
              <a:ext uri="{28A0092B-C50C-407E-A947-70E740481C1C}">
                <a14:useLocalDpi xmlns:a14="http://schemas.microsoft.com/office/drawing/2010/main" xmlns="" val="0"/>
              </a:ext>
            </a:extLst>
          </a:blip>
          <a:srcRect l="6235" t="6190" r="10754" b="40160"/>
          <a:stretch/>
        </p:blipFill>
        <p:spPr>
          <a:xfrm>
            <a:off x="696686" y="134148"/>
            <a:ext cx="3799114" cy="3679371"/>
          </a:xfrm>
          <a:prstGeom prst="ellipse">
            <a:avLst/>
          </a:prstGeom>
        </p:spPr>
      </p:pic>
      <p:sp>
        <p:nvSpPr>
          <p:cNvPr id="12" name="TextBox 11">
            <a:extLst>
              <a:ext uri="{FF2B5EF4-FFF2-40B4-BE49-F238E27FC236}">
                <a16:creationId xmlns:a16="http://schemas.microsoft.com/office/drawing/2014/main" xmlns="" id="{6D4BD40F-F457-EBEE-0AD4-A4D9672AEAA8}"/>
              </a:ext>
            </a:extLst>
          </p:cNvPr>
          <p:cNvSpPr txBox="1"/>
          <p:nvPr/>
        </p:nvSpPr>
        <p:spPr>
          <a:xfrm>
            <a:off x="7413171" y="1361691"/>
            <a:ext cx="4576571" cy="584775"/>
          </a:xfrm>
          <a:prstGeom prst="rect">
            <a:avLst/>
          </a:prstGeom>
          <a:noFill/>
        </p:spPr>
        <p:txBody>
          <a:bodyPr wrap="square">
            <a:spAutoFit/>
          </a:bodyPr>
          <a:lstStyle/>
          <a:p>
            <a:r>
              <a:rPr lang="en-US" sz="3200" b="1" i="0" dirty="0">
                <a:solidFill>
                  <a:srgbClr val="000000"/>
                </a:solidFill>
                <a:effectLst/>
              </a:rPr>
              <a:t>CHEM-1109: Chemistry</a:t>
            </a:r>
            <a:endParaRPr lang="en-US" sz="3200" dirty="0"/>
          </a:p>
        </p:txBody>
      </p:sp>
    </p:spTree>
    <p:extLst>
      <p:ext uri="{BB962C8B-B14F-4D97-AF65-F5344CB8AC3E}">
        <p14:creationId xmlns:p14="http://schemas.microsoft.com/office/powerpoint/2010/main" xmlns="" val="323691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5CAB276B-B8C5-410E-AE42-5FB2F923B6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4F068E-3481-4960-8BFE-A11CC0D360F4}" type="slidenum">
              <a:rPr kumimoji="0" lang="es-E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219170F1-ADC0-C91D-615D-1BCB88EE64FE}"/>
              </a:ext>
            </a:extLst>
          </p:cNvPr>
          <p:cNvPicPr>
            <a:picLocks noChangeAspect="1"/>
          </p:cNvPicPr>
          <p:nvPr/>
        </p:nvPicPr>
        <p:blipFill>
          <a:blip r:embed="rId3"/>
          <a:stretch>
            <a:fillRect/>
          </a:stretch>
        </p:blipFill>
        <p:spPr>
          <a:xfrm>
            <a:off x="760261" y="1366278"/>
            <a:ext cx="7352672" cy="4767944"/>
          </a:xfrm>
          <a:prstGeom prst="rect">
            <a:avLst/>
          </a:prstGeom>
        </p:spPr>
      </p:pic>
      <p:pic>
        <p:nvPicPr>
          <p:cNvPr id="1028" name="Picture 4" descr="Graphics &amp; Visual Identity - Brand Standards | The ...">
            <a:extLst>
              <a:ext uri="{FF2B5EF4-FFF2-40B4-BE49-F238E27FC236}">
                <a16:creationId xmlns:a16="http://schemas.microsoft.com/office/drawing/2014/main" xmlns="" id="{09C70865-68F1-0A4D-A3E4-A9D31246F2A0}"/>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792282" y="587149"/>
            <a:ext cx="2619375" cy="17430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a:extLst>
              <a:ext uri="{FF2B5EF4-FFF2-40B4-BE49-F238E27FC236}">
                <a16:creationId xmlns:a16="http://schemas.microsoft.com/office/drawing/2014/main" xmlns="" id="{6F237BDD-8E31-2F2D-412F-11BFEC5F8BCD}"/>
              </a:ext>
            </a:extLst>
          </p:cNvPr>
          <p:cNvSpPr txBox="1"/>
          <p:nvPr/>
        </p:nvSpPr>
        <p:spPr>
          <a:xfrm>
            <a:off x="2977540" y="6142931"/>
            <a:ext cx="2082139" cy="523220"/>
          </a:xfrm>
          <a:prstGeom prst="rect">
            <a:avLst/>
          </a:prstGeom>
          <a:noFill/>
        </p:spPr>
        <p:txBody>
          <a:bodyPr wrap="square">
            <a:spAutoFit/>
          </a:bodyPr>
          <a:lstStyle/>
          <a:p>
            <a:r>
              <a:rPr lang="en-US" sz="2800" b="1" dirty="0">
                <a:solidFill>
                  <a:srgbClr val="C00000"/>
                </a:solidFill>
              </a:rPr>
              <a:t>UT </a:t>
            </a:r>
            <a:r>
              <a:rPr lang="en-US" sz="2800" b="1" dirty="0" smtClean="0">
                <a:solidFill>
                  <a:srgbClr val="C00000"/>
                </a:solidFill>
              </a:rPr>
              <a:t>Dallas</a:t>
            </a:r>
            <a:endParaRPr lang="en-US" sz="2800" b="1" dirty="0">
              <a:solidFill>
                <a:srgbClr val="C00000"/>
              </a:solidFill>
            </a:endParaRPr>
          </a:p>
        </p:txBody>
      </p:sp>
      <p:pic>
        <p:nvPicPr>
          <p:cNvPr id="14" name="Picture 13">
            <a:extLst>
              <a:ext uri="{FF2B5EF4-FFF2-40B4-BE49-F238E27FC236}">
                <a16:creationId xmlns:a16="http://schemas.microsoft.com/office/drawing/2014/main" xmlns="" id="{6BBA8E30-2D32-A927-884F-8B52677032CD}"/>
              </a:ext>
            </a:extLst>
          </p:cNvPr>
          <p:cNvPicPr>
            <a:picLocks noChangeAspect="1"/>
          </p:cNvPicPr>
          <p:nvPr/>
        </p:nvPicPr>
        <p:blipFill>
          <a:blip r:embed="rId5"/>
          <a:stretch>
            <a:fillRect/>
          </a:stretch>
        </p:blipFill>
        <p:spPr>
          <a:xfrm>
            <a:off x="8565369" y="2921331"/>
            <a:ext cx="3073200" cy="3212891"/>
          </a:xfrm>
          <a:prstGeom prst="rect">
            <a:avLst/>
          </a:prstGeom>
        </p:spPr>
      </p:pic>
      <p:sp>
        <p:nvSpPr>
          <p:cNvPr id="15" name="TextBox 14">
            <a:extLst>
              <a:ext uri="{FF2B5EF4-FFF2-40B4-BE49-F238E27FC236}">
                <a16:creationId xmlns:a16="http://schemas.microsoft.com/office/drawing/2014/main" xmlns="" id="{F8536A1E-A8AB-2584-538C-6250E602795F}"/>
              </a:ext>
            </a:extLst>
          </p:cNvPr>
          <p:cNvSpPr txBox="1"/>
          <p:nvPr/>
        </p:nvSpPr>
        <p:spPr>
          <a:xfrm>
            <a:off x="2697947" y="400612"/>
            <a:ext cx="3477299" cy="646331"/>
          </a:xfrm>
          <a:prstGeom prst="rect">
            <a:avLst/>
          </a:prstGeom>
          <a:noFill/>
        </p:spPr>
        <p:txBody>
          <a:bodyPr wrap="none" rtlCol="0">
            <a:spAutoFit/>
          </a:bodyPr>
          <a:lstStyle/>
          <a:p>
            <a:r>
              <a:rPr lang="en-US" sz="3600" b="1" dirty="0">
                <a:solidFill>
                  <a:srgbClr val="C00000"/>
                </a:solidFill>
              </a:rPr>
              <a:t>PhD in Chemistry</a:t>
            </a:r>
          </a:p>
        </p:txBody>
      </p:sp>
    </p:spTree>
    <p:extLst>
      <p:ext uri="{BB962C8B-B14F-4D97-AF65-F5344CB8AC3E}">
        <p14:creationId xmlns:p14="http://schemas.microsoft.com/office/powerpoint/2010/main" xmlns="" val="2229855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6BEA0AD-B424-BD24-E321-F5DE98275A8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5AB19494-0A88-BAFD-054F-693D128B8C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4F068E-3481-4960-8BFE-A11CC0D360F4}" type="slidenum">
              <a:rPr kumimoji="0" lang="es-E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xmlns="" id="{BABB6740-DAFE-BE86-05B5-50B77FA7ADAB}"/>
              </a:ext>
            </a:extLst>
          </p:cNvPr>
          <p:cNvPicPr>
            <a:picLocks noChangeAspect="1"/>
          </p:cNvPicPr>
          <p:nvPr/>
        </p:nvPicPr>
        <p:blipFill>
          <a:blip r:embed="rId3"/>
          <a:stretch>
            <a:fillRect/>
          </a:stretch>
        </p:blipFill>
        <p:spPr>
          <a:xfrm>
            <a:off x="1287452" y="1777555"/>
            <a:ext cx="8575005" cy="4367893"/>
          </a:xfrm>
          <a:prstGeom prst="rect">
            <a:avLst/>
          </a:prstGeom>
        </p:spPr>
      </p:pic>
      <p:sp>
        <p:nvSpPr>
          <p:cNvPr id="6" name="TextBox 5">
            <a:extLst>
              <a:ext uri="{FF2B5EF4-FFF2-40B4-BE49-F238E27FC236}">
                <a16:creationId xmlns:a16="http://schemas.microsoft.com/office/drawing/2014/main" xmlns="" id="{C5492AEC-DA90-3A7A-D2D9-B3C4CAF9A286}"/>
              </a:ext>
            </a:extLst>
          </p:cNvPr>
          <p:cNvSpPr txBox="1"/>
          <p:nvPr/>
        </p:nvSpPr>
        <p:spPr>
          <a:xfrm>
            <a:off x="2873829" y="6145448"/>
            <a:ext cx="8229600" cy="646331"/>
          </a:xfrm>
          <a:prstGeom prst="rect">
            <a:avLst/>
          </a:prstGeom>
          <a:noFill/>
        </p:spPr>
        <p:txBody>
          <a:bodyPr wrap="square">
            <a:spAutoFit/>
          </a:bodyPr>
          <a:lstStyle/>
          <a:p>
            <a:r>
              <a:rPr lang="en-US" sz="3600" b="1" i="0" dirty="0">
                <a:solidFill>
                  <a:srgbClr val="C00000"/>
                </a:solidFill>
                <a:effectLst/>
              </a:rPr>
              <a:t>Department Of Chemistry, DU</a:t>
            </a:r>
            <a:endParaRPr lang="en-US" sz="3600" b="1" dirty="0">
              <a:solidFill>
                <a:srgbClr val="C00000"/>
              </a:solidFill>
            </a:endParaRPr>
          </a:p>
        </p:txBody>
      </p:sp>
      <p:sp>
        <p:nvSpPr>
          <p:cNvPr id="7" name="TextBox 6">
            <a:extLst>
              <a:ext uri="{FF2B5EF4-FFF2-40B4-BE49-F238E27FC236}">
                <a16:creationId xmlns:a16="http://schemas.microsoft.com/office/drawing/2014/main" xmlns="" id="{5EC2BE42-E99A-58D9-EF47-52A3518B6CEF}"/>
              </a:ext>
            </a:extLst>
          </p:cNvPr>
          <p:cNvSpPr txBox="1"/>
          <p:nvPr/>
        </p:nvSpPr>
        <p:spPr>
          <a:xfrm>
            <a:off x="4441371" y="438726"/>
            <a:ext cx="2734210" cy="1384995"/>
          </a:xfrm>
          <a:prstGeom prst="rect">
            <a:avLst/>
          </a:prstGeom>
          <a:noFill/>
        </p:spPr>
        <p:txBody>
          <a:bodyPr wrap="none" rtlCol="0">
            <a:spAutoFit/>
          </a:bodyPr>
          <a:lstStyle/>
          <a:p>
            <a:r>
              <a:rPr lang="en-US" sz="2800" b="1" dirty="0">
                <a:solidFill>
                  <a:srgbClr val="C00000"/>
                </a:solidFill>
              </a:rPr>
              <a:t>MS  - 1</a:t>
            </a:r>
            <a:r>
              <a:rPr lang="en-US" sz="2800" b="1" baseline="30000" dirty="0">
                <a:solidFill>
                  <a:srgbClr val="C00000"/>
                </a:solidFill>
              </a:rPr>
              <a:t>st</a:t>
            </a:r>
            <a:r>
              <a:rPr lang="en-US" sz="2800" b="1" dirty="0">
                <a:solidFill>
                  <a:srgbClr val="C00000"/>
                </a:solidFill>
              </a:rPr>
              <a:t> Class 1</a:t>
            </a:r>
            <a:r>
              <a:rPr lang="en-US" sz="2800" b="1" baseline="30000" dirty="0">
                <a:solidFill>
                  <a:srgbClr val="C00000"/>
                </a:solidFill>
              </a:rPr>
              <a:t>st</a:t>
            </a:r>
            <a:endParaRPr lang="en-US" sz="2800" b="1" dirty="0">
              <a:solidFill>
                <a:srgbClr val="C00000"/>
              </a:solidFill>
            </a:endParaRPr>
          </a:p>
          <a:p>
            <a:r>
              <a:rPr lang="en-US" sz="2800" b="1" dirty="0">
                <a:solidFill>
                  <a:srgbClr val="C00000"/>
                </a:solidFill>
              </a:rPr>
              <a:t>BS   - 1</a:t>
            </a:r>
            <a:r>
              <a:rPr lang="en-US" sz="2800" b="1" baseline="30000" dirty="0">
                <a:solidFill>
                  <a:srgbClr val="C00000"/>
                </a:solidFill>
              </a:rPr>
              <a:t>st</a:t>
            </a:r>
            <a:r>
              <a:rPr lang="en-US" sz="2800" b="1" dirty="0">
                <a:solidFill>
                  <a:srgbClr val="C00000"/>
                </a:solidFill>
              </a:rPr>
              <a:t> Class 3</a:t>
            </a:r>
            <a:r>
              <a:rPr lang="en-US" sz="2800" b="1" baseline="30000" dirty="0">
                <a:solidFill>
                  <a:srgbClr val="C00000"/>
                </a:solidFill>
              </a:rPr>
              <a:t>rd</a:t>
            </a:r>
            <a:r>
              <a:rPr lang="en-US" sz="2800" b="1" dirty="0">
                <a:solidFill>
                  <a:srgbClr val="C00000"/>
                </a:solidFill>
              </a:rPr>
              <a:t> </a:t>
            </a:r>
          </a:p>
          <a:p>
            <a:endParaRPr lang="en-US" sz="2800" b="1" dirty="0">
              <a:solidFill>
                <a:srgbClr val="C00000"/>
              </a:solidFill>
            </a:endParaRPr>
          </a:p>
        </p:txBody>
      </p:sp>
    </p:spTree>
    <p:extLst>
      <p:ext uri="{BB962C8B-B14F-4D97-AF65-F5344CB8AC3E}">
        <p14:creationId xmlns:p14="http://schemas.microsoft.com/office/powerpoint/2010/main" xmlns="" val="3267218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08B0D23-E04C-FBBD-5C89-15754145AB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AB6475F1-B8D2-B53D-F484-8A7A4D4DC836}"/>
              </a:ext>
            </a:extLst>
          </p:cNvPr>
          <p:cNvSpPr>
            <a:spLocks noGrp="1"/>
          </p:cNvSpPr>
          <p:nvPr>
            <p:ph type="sldNum" sz="quarter" idx="12"/>
          </p:nvPr>
        </p:nvSpPr>
        <p:spPr/>
        <p:txBody>
          <a:bodyPr/>
          <a:lstStyle/>
          <a:p>
            <a:fld id="{6CD99F96-A01C-4759-BFC3-BF3605E32CEB}" type="slidenum">
              <a:rPr lang="es-ES" altLang="en-US" smtClean="0"/>
              <a:pPr/>
              <a:t>4</a:t>
            </a:fld>
            <a:endParaRPr lang="es-ES" altLang="en-US"/>
          </a:p>
        </p:txBody>
      </p:sp>
      <p:grpSp>
        <p:nvGrpSpPr>
          <p:cNvPr id="5" name="Group 4">
            <a:extLst>
              <a:ext uri="{FF2B5EF4-FFF2-40B4-BE49-F238E27FC236}">
                <a16:creationId xmlns:a16="http://schemas.microsoft.com/office/drawing/2014/main" xmlns="" id="{BDD472DE-390B-6DA3-37B2-DE8343395D28}"/>
              </a:ext>
            </a:extLst>
          </p:cNvPr>
          <p:cNvGrpSpPr/>
          <p:nvPr/>
        </p:nvGrpSpPr>
        <p:grpSpPr>
          <a:xfrm>
            <a:off x="0" y="-83909"/>
            <a:ext cx="12192000" cy="646331"/>
            <a:chOff x="0" y="-83909"/>
            <a:chExt cx="12192000" cy="646331"/>
          </a:xfrm>
        </p:grpSpPr>
        <p:sp>
          <p:nvSpPr>
            <p:cNvPr id="6" name="Rectangle 5">
              <a:extLst>
                <a:ext uri="{FF2B5EF4-FFF2-40B4-BE49-F238E27FC236}">
                  <a16:creationId xmlns:a16="http://schemas.microsoft.com/office/drawing/2014/main" xmlns="" id="{AE2F3174-ABC9-AC9F-23DE-D89505777218}"/>
                </a:ext>
              </a:extLst>
            </p:cNvPr>
            <p:cNvSpPr/>
            <p:nvPr/>
          </p:nvSpPr>
          <p:spPr>
            <a:xfrm>
              <a:off x="0" y="0"/>
              <a:ext cx="12192000" cy="561973"/>
            </a:xfrm>
            <a:prstGeom prst="rect">
              <a:avLst/>
            </a:prstGeom>
            <a:gradFill>
              <a:gsLst>
                <a:gs pos="0">
                  <a:schemeClr val="accent6">
                    <a:lumMod val="20000"/>
                    <a:lumOff val="80000"/>
                  </a:schemeClr>
                </a:gs>
                <a:gs pos="0">
                  <a:schemeClr val="accent6">
                    <a:lumMod val="20000"/>
                    <a:lumOff val="80000"/>
                  </a:schemeClr>
                </a:gs>
                <a:gs pos="0">
                  <a:schemeClr val="accent3">
                    <a:lumMod val="105000"/>
                    <a:satMod val="109000"/>
                    <a:tint val="81000"/>
                  </a:schemeClr>
                </a:gs>
              </a:gsLst>
            </a:gradFill>
            <a:ln>
              <a:no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85914F71-7D2F-B7DB-EF0F-4A71D67B021F}"/>
                </a:ext>
              </a:extLst>
            </p:cNvPr>
            <p:cNvSpPr txBox="1"/>
            <p:nvPr/>
          </p:nvSpPr>
          <p:spPr>
            <a:xfrm>
              <a:off x="5172421" y="-83909"/>
              <a:ext cx="6876357"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Awards and Recognition</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8" name="Picture 7">
            <a:extLst>
              <a:ext uri="{FF2B5EF4-FFF2-40B4-BE49-F238E27FC236}">
                <a16:creationId xmlns:a16="http://schemas.microsoft.com/office/drawing/2014/main" xmlns="" id="{35FC7388-4143-BF47-38B0-039BC071BCA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8405" y="857365"/>
            <a:ext cx="3305414" cy="2554184"/>
          </a:xfrm>
          <a:prstGeom prst="rect">
            <a:avLst/>
          </a:prstGeom>
        </p:spPr>
      </p:pic>
      <p:pic>
        <p:nvPicPr>
          <p:cNvPr id="10" name="Picture 9" descr="A certificate of appreciation for the university of texas at dallas&#10;&#10;Description automatically generated">
            <a:extLst>
              <a:ext uri="{FF2B5EF4-FFF2-40B4-BE49-F238E27FC236}">
                <a16:creationId xmlns:a16="http://schemas.microsoft.com/office/drawing/2014/main" xmlns="" id="{CABF369F-BEE9-790E-9C6E-34F5BC92C57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7457" y="3739749"/>
            <a:ext cx="3592286" cy="2775857"/>
          </a:xfrm>
          <a:prstGeom prst="rect">
            <a:avLst/>
          </a:prstGeom>
        </p:spPr>
      </p:pic>
      <p:pic>
        <p:nvPicPr>
          <p:cNvPr id="12" name="Picture 11" descr="A black and gold certificate&#10;&#10;Description automatically generated">
            <a:extLst>
              <a:ext uri="{FF2B5EF4-FFF2-40B4-BE49-F238E27FC236}">
                <a16:creationId xmlns:a16="http://schemas.microsoft.com/office/drawing/2014/main" xmlns="" id="{DC4A3512-D951-8612-D93A-34981F6278D1}"/>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859333" y="1328057"/>
            <a:ext cx="3402926" cy="4663747"/>
          </a:xfrm>
          <a:prstGeom prst="rect">
            <a:avLst/>
          </a:prstGeom>
        </p:spPr>
      </p:pic>
      <p:pic>
        <p:nvPicPr>
          <p:cNvPr id="14" name="Picture 13">
            <a:extLst>
              <a:ext uri="{FF2B5EF4-FFF2-40B4-BE49-F238E27FC236}">
                <a16:creationId xmlns:a16="http://schemas.microsoft.com/office/drawing/2014/main" xmlns="" id="{682E1502-84AC-7454-E66B-70DAB73C2B3C}"/>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8907977" y="857365"/>
            <a:ext cx="2080536" cy="2943966"/>
          </a:xfrm>
          <a:prstGeom prst="rect">
            <a:avLst/>
          </a:prstGeom>
        </p:spPr>
      </p:pic>
      <p:pic>
        <p:nvPicPr>
          <p:cNvPr id="16" name="Picture 15" descr="A letter with a red circle and black text&#10;&#10;Description automatically generated with medium confidence">
            <a:extLst>
              <a:ext uri="{FF2B5EF4-FFF2-40B4-BE49-F238E27FC236}">
                <a16:creationId xmlns:a16="http://schemas.microsoft.com/office/drawing/2014/main" xmlns="" id="{C7F63424-8F2C-D375-C0F4-9DA97B85F16D}"/>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907977" y="3959445"/>
            <a:ext cx="1993225" cy="2579467"/>
          </a:xfrm>
          <a:prstGeom prst="rect">
            <a:avLst/>
          </a:prstGeom>
        </p:spPr>
      </p:pic>
    </p:spTree>
    <p:extLst>
      <p:ext uri="{BB962C8B-B14F-4D97-AF65-F5344CB8AC3E}">
        <p14:creationId xmlns:p14="http://schemas.microsoft.com/office/powerpoint/2010/main" xmlns="" val="204905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074E950-1BB3-5535-71DA-94C1CB9EA2DF}"/>
              </a:ext>
            </a:extLst>
          </p:cNvPr>
          <p:cNvPicPr>
            <a:picLocks noChangeAspect="1"/>
          </p:cNvPicPr>
          <p:nvPr/>
        </p:nvPicPr>
        <p:blipFill>
          <a:blip r:embed="rId2"/>
          <a:stretch>
            <a:fillRect/>
          </a:stretch>
        </p:blipFill>
        <p:spPr>
          <a:xfrm>
            <a:off x="1686629" y="0"/>
            <a:ext cx="7207655" cy="6858000"/>
          </a:xfrm>
          <a:prstGeom prst="rect">
            <a:avLst/>
          </a:prstGeom>
        </p:spPr>
      </p:pic>
    </p:spTree>
    <p:extLst>
      <p:ext uri="{BB962C8B-B14F-4D97-AF65-F5344CB8AC3E}">
        <p14:creationId xmlns:p14="http://schemas.microsoft.com/office/powerpoint/2010/main" xmlns="" val="37175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27D8575-D49F-86B3-9896-4E7383833F2C}"/>
              </a:ext>
            </a:extLst>
          </p:cNvPr>
          <p:cNvPicPr>
            <a:picLocks noChangeAspect="1"/>
          </p:cNvPicPr>
          <p:nvPr/>
        </p:nvPicPr>
        <p:blipFill>
          <a:blip r:embed="rId2"/>
          <a:stretch>
            <a:fillRect/>
          </a:stretch>
        </p:blipFill>
        <p:spPr>
          <a:xfrm>
            <a:off x="1447800" y="368940"/>
            <a:ext cx="5966243" cy="6120120"/>
          </a:xfrm>
          <a:prstGeom prst="rect">
            <a:avLst/>
          </a:prstGeom>
        </p:spPr>
      </p:pic>
      <p:pic>
        <p:nvPicPr>
          <p:cNvPr id="1026" name="Picture 2" descr="Chemistry is fun Royalty Free Vector Image - VectorStock">
            <a:extLst>
              <a:ext uri="{FF2B5EF4-FFF2-40B4-BE49-F238E27FC236}">
                <a16:creationId xmlns:a16="http://schemas.microsoft.com/office/drawing/2014/main" xmlns="" id="{5342FA7C-3C7D-464F-9172-A12FD9629AE2}"/>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6217" b="12514"/>
          <a:stretch/>
        </p:blipFill>
        <p:spPr bwMode="auto">
          <a:xfrm>
            <a:off x="8150619" y="631371"/>
            <a:ext cx="3600508" cy="18288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75980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0239E37-B4F6-6BBF-CE3F-2AE3F37AA4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60427383-3217-D2C1-BF4B-82EF3783C73D}"/>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32FB8A38-FAC7-F848-5E44-5286D79826F6}"/>
              </a:ext>
            </a:extLst>
          </p:cNvPr>
          <p:cNvSpPr txBox="1"/>
          <p:nvPr/>
        </p:nvSpPr>
        <p:spPr>
          <a:xfrm>
            <a:off x="-1023259" y="674914"/>
            <a:ext cx="3439887" cy="646331"/>
          </a:xfrm>
          <a:prstGeom prst="rect">
            <a:avLst/>
          </a:prstGeom>
          <a:noFill/>
        </p:spPr>
        <p:txBody>
          <a:bodyPr wrap="square">
            <a:spAutoFit/>
          </a:bodyPr>
          <a:lstStyle/>
          <a:p>
            <a:pPr algn="r"/>
            <a:r>
              <a:rPr lang="en-US" sz="3600" b="1" dirty="0">
                <a:latin typeface="Calibri" panose="020F0502020204030204" pitchFamily="34" charset="0"/>
                <a:ea typeface="Calibri" panose="020F0502020204030204" pitchFamily="34" charset="0"/>
                <a:cs typeface="Calibri" panose="020F0502020204030204" pitchFamily="34" charset="0"/>
              </a:rPr>
              <a:t>Contents</a:t>
            </a:r>
          </a:p>
        </p:txBody>
      </p:sp>
      <p:sp>
        <p:nvSpPr>
          <p:cNvPr id="4" name="TextBox 3">
            <a:extLst>
              <a:ext uri="{FF2B5EF4-FFF2-40B4-BE49-F238E27FC236}">
                <a16:creationId xmlns:a16="http://schemas.microsoft.com/office/drawing/2014/main" xmlns="" id="{5BE514A6-5BD6-FB8B-2AE1-61E17B8688EE}"/>
              </a:ext>
            </a:extLst>
          </p:cNvPr>
          <p:cNvSpPr txBox="1"/>
          <p:nvPr/>
        </p:nvSpPr>
        <p:spPr>
          <a:xfrm>
            <a:off x="604157" y="1544362"/>
            <a:ext cx="11337472" cy="2389565"/>
          </a:xfrm>
          <a:prstGeom prst="rect">
            <a:avLst/>
          </a:prstGeom>
          <a:noFill/>
        </p:spPr>
        <p:txBody>
          <a:bodyPr wrap="square">
            <a:spAutoFit/>
          </a:bodyPr>
          <a:lstStyle/>
          <a:p>
            <a:pPr>
              <a:lnSpc>
                <a:spcPct val="150000"/>
              </a:lnSpc>
            </a:pPr>
            <a:r>
              <a:rPr lang="en-US" sz="2000" i="0" dirty="0">
                <a:solidFill>
                  <a:srgbClr val="000000"/>
                </a:solidFill>
                <a:effectLst/>
                <a:latin typeface="Times New Roman" panose="02020603050405020304" pitchFamily="18" charset="0"/>
                <a:cs typeface="Times New Roman" panose="02020603050405020304" pitchFamily="18" charset="0"/>
              </a:rPr>
              <a:t>Classification of matter: substances and mixture, elements and compounds; three states of matter, physical and chemical properties of matter. Measurement: SI units; scientific notation, significant figures, guidelines for using significant figures; accuracy and precision</a:t>
            </a:r>
            <a:r>
              <a:rPr lang="en-US" sz="1800" i="0" dirty="0">
                <a:solidFill>
                  <a:srgbClr val="000000"/>
                </a:solidFill>
                <a:effectLst/>
                <a:latin typeface="CIDFont+F2"/>
              </a:rPr>
              <a:t/>
            </a:r>
            <a:br>
              <a:rPr lang="en-US" sz="1800" i="0" dirty="0">
                <a:solidFill>
                  <a:srgbClr val="000000"/>
                </a:solidFill>
                <a:effectLst/>
                <a:latin typeface="CIDFont+F2"/>
              </a:rPr>
            </a:br>
            <a:r>
              <a:rPr lang="en-US" sz="1800" i="0" dirty="0">
                <a:solidFill>
                  <a:srgbClr val="000000"/>
                </a:solidFill>
                <a:effectLst/>
                <a:latin typeface="CIDFont+F2"/>
              </a:rPr>
              <a:t/>
            </a:r>
            <a:br>
              <a:rPr lang="en-US" sz="1800" i="0" dirty="0">
                <a:solidFill>
                  <a:srgbClr val="000000"/>
                </a:solidFill>
                <a:effectLst/>
                <a:latin typeface="CIDFont+F2"/>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301669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FCAB39-FCA5-F78F-7B4D-28FAF8DC198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572D7600-C0BD-5DB6-E5AE-5EC6BE5F4D57}"/>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xmlns="" id="{8A932439-FB72-59BC-E929-4B3ABEA9CCC7}"/>
              </a:ext>
            </a:extLst>
          </p:cNvPr>
          <p:cNvSpPr txBox="1"/>
          <p:nvPr/>
        </p:nvSpPr>
        <p:spPr>
          <a:xfrm>
            <a:off x="718457" y="931707"/>
            <a:ext cx="6487886" cy="3693319"/>
          </a:xfrm>
          <a:prstGeom prst="rect">
            <a:avLst/>
          </a:prstGeom>
          <a:noFill/>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Matter is anything that has mass and occupies space. It exists in different forms and can be classified based on its composition. </a:t>
            </a:r>
          </a:p>
          <a:p>
            <a:endParaRPr lang="en-US" sz="2400" dirty="0">
              <a:latin typeface="Calibri" panose="020F0502020204030204" pitchFamily="34" charset="0"/>
              <a:ea typeface="Calibri" panose="020F0502020204030204" pitchFamily="34" charset="0"/>
              <a:cs typeface="Calibri" panose="020F0502020204030204" pitchFamily="34" charset="0"/>
            </a:endParaRPr>
          </a:p>
          <a:p>
            <a:pPr>
              <a:buNone/>
            </a:pPr>
            <a:r>
              <a:rPr lang="en-US" sz="2400" dirty="0">
                <a:latin typeface="Calibri" panose="020F0502020204030204" pitchFamily="34" charset="0"/>
                <a:ea typeface="Calibri" panose="020F0502020204030204" pitchFamily="34" charset="0"/>
                <a:cs typeface="Calibri" panose="020F0502020204030204" pitchFamily="34" charset="0"/>
              </a:rPr>
              <a:t>Matter can be broadly classified into two main categories:</a:t>
            </a:r>
          </a:p>
          <a:p>
            <a:pPr>
              <a:buNone/>
            </a:pPr>
            <a:endParaRPr lang="en-US" sz="2400" dirty="0">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Pure Substances</a:t>
            </a:r>
            <a:endParaRPr lang="en-US" sz="2400" dirty="0">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Mixtures</a:t>
            </a:r>
            <a:endParaRPr lang="en-US" sz="24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2" name="Picture 1">
            <a:extLst>
              <a:ext uri="{FF2B5EF4-FFF2-40B4-BE49-F238E27FC236}">
                <a16:creationId xmlns:a16="http://schemas.microsoft.com/office/drawing/2014/main" xmlns="" id="{A6C298F5-4EC1-FC73-A6A4-692A7AC3746D}"/>
              </a:ext>
            </a:extLst>
          </p:cNvPr>
          <p:cNvPicPr>
            <a:picLocks noChangeAspect="1"/>
          </p:cNvPicPr>
          <p:nvPr/>
        </p:nvPicPr>
        <p:blipFill>
          <a:blip r:embed="rId2"/>
          <a:stretch>
            <a:fillRect/>
          </a:stretch>
        </p:blipFill>
        <p:spPr>
          <a:xfrm>
            <a:off x="7326086" y="838200"/>
            <a:ext cx="4696505" cy="4696505"/>
          </a:xfrm>
          <a:prstGeom prst="rect">
            <a:avLst/>
          </a:prstGeom>
        </p:spPr>
      </p:pic>
    </p:spTree>
    <p:extLst>
      <p:ext uri="{BB962C8B-B14F-4D97-AF65-F5344CB8AC3E}">
        <p14:creationId xmlns:p14="http://schemas.microsoft.com/office/powerpoint/2010/main" xmlns="" val="4054287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805DF7-840E-240E-3141-10A4F7B2A48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3BB25743-5F2F-BE10-711D-8909FFF619A5}"/>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B9317DE5-E224-DE01-E453-4078221AE93E}"/>
              </a:ext>
            </a:extLst>
          </p:cNvPr>
          <p:cNvSpPr txBox="1"/>
          <p:nvPr/>
        </p:nvSpPr>
        <p:spPr>
          <a:xfrm>
            <a:off x="457200" y="766732"/>
            <a:ext cx="10548257" cy="5324535"/>
          </a:xfrm>
          <a:prstGeom prst="rect">
            <a:avLst/>
          </a:prstGeom>
          <a:noFill/>
        </p:spPr>
        <p:txBody>
          <a:bodyPr wrap="square">
            <a:spAutoFit/>
          </a:bodyPr>
          <a:lstStyle/>
          <a:p>
            <a:pPr>
              <a:buNone/>
            </a:pPr>
            <a:r>
              <a:rPr lang="en-US" sz="2000" b="1" dirty="0">
                <a:latin typeface="Times New Roman" panose="02020603050405020304" pitchFamily="18" charset="0"/>
                <a:cs typeface="Times New Roman" panose="02020603050405020304" pitchFamily="18" charset="0"/>
              </a:rPr>
              <a:t>Pure Substances</a:t>
            </a:r>
          </a:p>
          <a:p>
            <a:pPr>
              <a:buNone/>
            </a:pPr>
            <a:endParaRPr lang="en-US" sz="2000" b="1" dirty="0">
              <a:latin typeface="Times New Roman" panose="02020603050405020304" pitchFamily="18" charset="0"/>
              <a:cs typeface="Times New Roman" panose="02020603050405020304" pitchFamily="18" charset="0"/>
            </a:endParaRPr>
          </a:p>
          <a:p>
            <a:pPr>
              <a:buNone/>
            </a:pPr>
            <a:r>
              <a:rPr lang="en-US" sz="2000" dirty="0">
                <a:latin typeface="Times New Roman" panose="02020603050405020304" pitchFamily="18" charset="0"/>
                <a:cs typeface="Times New Roman" panose="02020603050405020304" pitchFamily="18" charset="0"/>
              </a:rPr>
              <a:t>A pure substance has a uniform and definite composition. It cannot be separated into other kinds of matter by physical methods. Pure substances are further classified into:</a:t>
            </a:r>
          </a:p>
          <a:p>
            <a:pPr>
              <a:buNone/>
            </a:pPr>
            <a:endParaRPr lang="en-US" sz="2000" dirty="0">
              <a:latin typeface="Times New Roman" panose="02020603050405020304" pitchFamily="18" charset="0"/>
              <a:cs typeface="Times New Roman" panose="02020603050405020304" pitchFamily="18" charset="0"/>
            </a:endParaRPr>
          </a:p>
          <a:p>
            <a:pPr>
              <a:buNone/>
            </a:pPr>
            <a:r>
              <a:rPr lang="en-US" sz="2000" b="1" dirty="0">
                <a:latin typeface="Times New Roman" panose="02020603050405020304" pitchFamily="18" charset="0"/>
                <a:cs typeface="Times New Roman" panose="02020603050405020304" pitchFamily="18" charset="0"/>
              </a:rPr>
              <a:t>a. Elements</a:t>
            </a:r>
            <a:endParaRPr lang="en-US"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An element is a substance that consists of only one type of atom.</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It cannot be broken down into simpler substances by chemical means.</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Elements are represented using symbols from the periodic table (e.g., H for    </a:t>
            </a:r>
          </a:p>
          <a:p>
            <a:pPr lvl="1"/>
            <a:r>
              <a:rPr lang="en-US" sz="2000" dirty="0">
                <a:latin typeface="Times New Roman" panose="02020603050405020304" pitchFamily="18" charset="0"/>
                <a:cs typeface="Times New Roman" panose="02020603050405020304" pitchFamily="18" charset="0"/>
              </a:rPr>
              <a:t>   Hydrogen, O for Oxygen, Fe for Iron).</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Examples: Oxygen (O₂), Gold (Au), Copper (Cu), Iron (Fe).</a:t>
            </a:r>
          </a:p>
          <a:p>
            <a:endParaRPr lang="en-US" sz="2000" dirty="0">
              <a:latin typeface="Times New Roman" panose="02020603050405020304" pitchFamily="18" charset="0"/>
              <a:cs typeface="Times New Roman" panose="02020603050405020304" pitchFamily="18" charset="0"/>
            </a:endParaRPr>
          </a:p>
          <a:p>
            <a:pPr>
              <a:buNone/>
            </a:pPr>
            <a:r>
              <a:rPr lang="en-US" sz="2000" b="1" dirty="0">
                <a:latin typeface="Times New Roman" panose="02020603050405020304" pitchFamily="18" charset="0"/>
                <a:cs typeface="Times New Roman" panose="02020603050405020304" pitchFamily="18" charset="0"/>
              </a:rPr>
              <a:t>b. Compounds</a:t>
            </a:r>
            <a:endParaRPr lang="en-US"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compound consists of two or more elements chemically combined in a fixed ratio.</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can be broken down into simpler substances by chemical methods.</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properties of a compound differ from those of its constituent elements.</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Examples: Water (H₂O), Carbon dioxide (CO₂), gold chloride (AuCl</a:t>
            </a:r>
            <a:r>
              <a:rPr lang="en-US" sz="2000" baseline="-25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Methane (CH₄).</a:t>
            </a:r>
          </a:p>
        </p:txBody>
      </p:sp>
      <p:pic>
        <p:nvPicPr>
          <p:cNvPr id="5" name="Picture 4">
            <a:extLst>
              <a:ext uri="{FF2B5EF4-FFF2-40B4-BE49-F238E27FC236}">
                <a16:creationId xmlns:a16="http://schemas.microsoft.com/office/drawing/2014/main" xmlns="" id="{71415D3F-63C1-9C4D-DE41-C176ADF21A6D}"/>
              </a:ext>
            </a:extLst>
          </p:cNvPr>
          <p:cNvPicPr>
            <a:picLocks noChangeAspect="1"/>
          </p:cNvPicPr>
          <p:nvPr/>
        </p:nvPicPr>
        <p:blipFill>
          <a:blip r:embed="rId3"/>
          <a:stretch>
            <a:fillRect/>
          </a:stretch>
        </p:blipFill>
        <p:spPr>
          <a:xfrm>
            <a:off x="9774663" y="1668401"/>
            <a:ext cx="1960137" cy="1468211"/>
          </a:xfrm>
          <a:prstGeom prst="rect">
            <a:avLst/>
          </a:prstGeom>
        </p:spPr>
      </p:pic>
      <p:pic>
        <p:nvPicPr>
          <p:cNvPr id="8" name="Picture 7">
            <a:extLst>
              <a:ext uri="{FF2B5EF4-FFF2-40B4-BE49-F238E27FC236}">
                <a16:creationId xmlns:a16="http://schemas.microsoft.com/office/drawing/2014/main" xmlns="" id="{FCB67BC6-84D1-B40E-2A75-2F2413EC3A7E}"/>
              </a:ext>
            </a:extLst>
          </p:cNvPr>
          <p:cNvPicPr>
            <a:picLocks noChangeAspect="1"/>
          </p:cNvPicPr>
          <p:nvPr/>
        </p:nvPicPr>
        <p:blipFill>
          <a:blip r:embed="rId4"/>
          <a:stretch>
            <a:fillRect/>
          </a:stretch>
        </p:blipFill>
        <p:spPr>
          <a:xfrm>
            <a:off x="10320366" y="4039281"/>
            <a:ext cx="1687286" cy="1836396"/>
          </a:xfrm>
          <a:prstGeom prst="rect">
            <a:avLst/>
          </a:prstGeom>
        </p:spPr>
      </p:pic>
      <p:sp>
        <p:nvSpPr>
          <p:cNvPr id="10" name="TextBox 9">
            <a:extLst>
              <a:ext uri="{FF2B5EF4-FFF2-40B4-BE49-F238E27FC236}">
                <a16:creationId xmlns:a16="http://schemas.microsoft.com/office/drawing/2014/main" xmlns="" id="{EAA6C39F-ECAE-B52D-2C0A-0D553E38E25B}"/>
              </a:ext>
            </a:extLst>
          </p:cNvPr>
          <p:cNvSpPr txBox="1"/>
          <p:nvPr/>
        </p:nvSpPr>
        <p:spPr>
          <a:xfrm>
            <a:off x="11005457" y="5886244"/>
            <a:ext cx="1002195" cy="373042"/>
          </a:xfrm>
          <a:prstGeom prst="rect">
            <a:avLst/>
          </a:prstGeom>
          <a:noFill/>
        </p:spPr>
        <p:txBody>
          <a:bodyPr wrap="square">
            <a:spAutoFit/>
          </a:bodyPr>
          <a:lstStyle/>
          <a:p>
            <a:r>
              <a:rPr lang="en-US" b="1" dirty="0"/>
              <a:t>AuCl</a:t>
            </a:r>
            <a:r>
              <a:rPr lang="en-US" b="1" baseline="-25000" dirty="0"/>
              <a:t>3</a:t>
            </a:r>
            <a:r>
              <a:rPr lang="en-US" b="1" dirty="0"/>
              <a:t> </a:t>
            </a:r>
          </a:p>
        </p:txBody>
      </p:sp>
      <p:sp>
        <p:nvSpPr>
          <p:cNvPr id="12" name="TextBox 11">
            <a:extLst>
              <a:ext uri="{FF2B5EF4-FFF2-40B4-BE49-F238E27FC236}">
                <a16:creationId xmlns:a16="http://schemas.microsoft.com/office/drawing/2014/main" xmlns="" id="{993A7950-A539-971B-C430-51FE61A6F0FE}"/>
              </a:ext>
            </a:extLst>
          </p:cNvPr>
          <p:cNvSpPr txBox="1"/>
          <p:nvPr/>
        </p:nvSpPr>
        <p:spPr>
          <a:xfrm>
            <a:off x="10320366" y="3147179"/>
            <a:ext cx="1349829" cy="369332"/>
          </a:xfrm>
          <a:prstGeom prst="rect">
            <a:avLst/>
          </a:prstGeom>
          <a:noFill/>
        </p:spPr>
        <p:txBody>
          <a:bodyPr wrap="square">
            <a:spAutoFit/>
          </a:bodyPr>
          <a:lstStyle/>
          <a:p>
            <a:r>
              <a:rPr lang="en-US" b="1" dirty="0"/>
              <a:t>Gold (Au)</a:t>
            </a:r>
          </a:p>
        </p:txBody>
      </p:sp>
    </p:spTree>
    <p:extLst>
      <p:ext uri="{BB962C8B-B14F-4D97-AF65-F5344CB8AC3E}">
        <p14:creationId xmlns:p14="http://schemas.microsoft.com/office/powerpoint/2010/main" xmlns="" val="207330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A209AAA-A182-C0CF-17E3-5DEB84E4BA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2689E446-A0D0-14BD-13D2-672582F0A9D9}"/>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4CA1AC2B-56C3-E557-7B0D-1AC3922BD3E8}"/>
              </a:ext>
            </a:extLst>
          </p:cNvPr>
          <p:cNvSpPr txBox="1"/>
          <p:nvPr/>
        </p:nvSpPr>
        <p:spPr>
          <a:xfrm>
            <a:off x="669471" y="797902"/>
            <a:ext cx="10853057" cy="5016758"/>
          </a:xfrm>
          <a:prstGeom prst="rect">
            <a:avLst/>
          </a:prstGeom>
          <a:noFill/>
        </p:spPr>
        <p:txBody>
          <a:bodyPr wrap="square">
            <a:spAutoFit/>
          </a:bodyPr>
          <a:lstStyle/>
          <a:p>
            <a:pPr algn="just">
              <a:buNone/>
            </a:pPr>
            <a:r>
              <a:rPr lang="en-US" sz="2000" b="1" dirty="0">
                <a:latin typeface="Times New Roman" panose="02020603050405020304" pitchFamily="18" charset="0"/>
                <a:cs typeface="Times New Roman" panose="02020603050405020304" pitchFamily="18" charset="0"/>
              </a:rPr>
              <a:t>Mixtures</a:t>
            </a:r>
          </a:p>
          <a:p>
            <a:pPr algn="just">
              <a:buNone/>
            </a:pPr>
            <a:endParaRPr lang="en-US" sz="2000" b="1" dirty="0">
              <a:latin typeface="Times New Roman" panose="02020603050405020304" pitchFamily="18" charset="0"/>
              <a:cs typeface="Times New Roman" panose="02020603050405020304" pitchFamily="18" charset="0"/>
            </a:endParaRPr>
          </a:p>
          <a:p>
            <a:pPr algn="just">
              <a:buNone/>
            </a:pPr>
            <a:r>
              <a:rPr lang="en-US" sz="2000" dirty="0">
                <a:latin typeface="Times New Roman" panose="02020603050405020304" pitchFamily="18" charset="0"/>
                <a:cs typeface="Times New Roman" panose="02020603050405020304" pitchFamily="18" charset="0"/>
              </a:rPr>
              <a:t>A mixture is a combination of two or more substances that are physically blended but not chemically combined. The components of a mixture can be separated by physical methods such as filtration, distillation, or chromatography. Mixtures are classified into:</a:t>
            </a:r>
          </a:p>
          <a:p>
            <a:pPr algn="just">
              <a:buNone/>
            </a:pPr>
            <a:endParaRPr lang="en-US" sz="2000" dirty="0">
              <a:latin typeface="Times New Roman" panose="02020603050405020304" pitchFamily="18" charset="0"/>
              <a:cs typeface="Times New Roman" panose="02020603050405020304" pitchFamily="18" charset="0"/>
            </a:endParaRPr>
          </a:p>
          <a:p>
            <a:pPr algn="just">
              <a:buNone/>
            </a:pPr>
            <a:r>
              <a:rPr lang="en-US" sz="2000" b="1" dirty="0">
                <a:latin typeface="Times New Roman" panose="02020603050405020304" pitchFamily="18" charset="0"/>
                <a:cs typeface="Times New Roman" panose="02020603050405020304" pitchFamily="18" charset="0"/>
              </a:rPr>
              <a:t>a. Homogeneous Mixtures (Solutions)</a:t>
            </a:r>
            <a:endParaRPr lang="en-US" sz="2000" dirty="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homogeneous mixture has a uniform composition throughout.</a:t>
            </a: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components are evenly distributed and cannot be distinguished.</a:t>
            </a: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Examples: Saltwater, Air, Alloys (Brass - Cu &amp; Zn), Vinegar (Acetic acid in water).</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buNone/>
            </a:pPr>
            <a:r>
              <a:rPr lang="en-US" sz="2000" b="1" dirty="0">
                <a:latin typeface="Times New Roman" panose="02020603050405020304" pitchFamily="18" charset="0"/>
                <a:cs typeface="Times New Roman" panose="02020603050405020304" pitchFamily="18" charset="0"/>
              </a:rPr>
              <a:t>b. Heterogeneous Mixtures</a:t>
            </a:r>
            <a:endParaRPr lang="en-US" sz="2000" dirty="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heterogeneous mixture does not have a uniform composition.</a:t>
            </a: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components are distinct.</a:t>
            </a: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Examples: Sand and water, Oil and water.</a:t>
            </a:r>
          </a:p>
        </p:txBody>
      </p:sp>
      <p:pic>
        <p:nvPicPr>
          <p:cNvPr id="8" name="Picture 7">
            <a:extLst>
              <a:ext uri="{FF2B5EF4-FFF2-40B4-BE49-F238E27FC236}">
                <a16:creationId xmlns:a16="http://schemas.microsoft.com/office/drawing/2014/main" xmlns="" id="{6E700413-555A-DA71-1C2E-4D1E4C8A9098}"/>
              </a:ext>
            </a:extLst>
          </p:cNvPr>
          <p:cNvPicPr>
            <a:picLocks noChangeAspect="1"/>
          </p:cNvPicPr>
          <p:nvPr/>
        </p:nvPicPr>
        <p:blipFill>
          <a:blip r:embed="rId2" cstate="print"/>
          <a:stretch>
            <a:fillRect/>
          </a:stretch>
        </p:blipFill>
        <p:spPr>
          <a:xfrm>
            <a:off x="9859467" y="2286000"/>
            <a:ext cx="1831791" cy="2286000"/>
          </a:xfrm>
          <a:prstGeom prst="rect">
            <a:avLst/>
          </a:prstGeom>
        </p:spPr>
      </p:pic>
      <p:pic>
        <p:nvPicPr>
          <p:cNvPr id="9" name="Picture 8">
            <a:extLst>
              <a:ext uri="{FF2B5EF4-FFF2-40B4-BE49-F238E27FC236}">
                <a16:creationId xmlns:a16="http://schemas.microsoft.com/office/drawing/2014/main" xmlns="" id="{6E5D8187-7878-E8D9-758D-F3431C1D9B26}"/>
              </a:ext>
            </a:extLst>
          </p:cNvPr>
          <p:cNvPicPr>
            <a:picLocks noChangeAspect="1"/>
          </p:cNvPicPr>
          <p:nvPr/>
        </p:nvPicPr>
        <p:blipFill>
          <a:blip r:embed="rId3"/>
          <a:srcRect b="26517"/>
          <a:stretch/>
        </p:blipFill>
        <p:spPr>
          <a:xfrm>
            <a:off x="7424056" y="5292067"/>
            <a:ext cx="4359729" cy="1359699"/>
          </a:xfrm>
          <a:prstGeom prst="rect">
            <a:avLst/>
          </a:prstGeom>
        </p:spPr>
      </p:pic>
    </p:spTree>
    <p:extLst>
      <p:ext uri="{BB962C8B-B14F-4D97-AF65-F5344CB8AC3E}">
        <p14:creationId xmlns:p14="http://schemas.microsoft.com/office/powerpoint/2010/main" xmlns="" val="2303388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B12A41-D7A6-7ABC-2F2D-1B914ED330E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D7C407CF-CA60-A5F7-EC04-38B3889D8E10}"/>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9151C82B-5FB1-85A0-6859-E3D7F57D4E90}"/>
              </a:ext>
            </a:extLst>
          </p:cNvPr>
          <p:cNvSpPr txBox="1"/>
          <p:nvPr/>
        </p:nvSpPr>
        <p:spPr>
          <a:xfrm>
            <a:off x="555171" y="794286"/>
            <a:ext cx="10308772" cy="1323439"/>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Because the components retain their individual properties in a mixture, we can often separate them relatively easily. The technique we choose to achieve this will take advantage of a suitable difference in the physical properties of the components, as shown in the table below. Many of these are important processes in research and industry.</a:t>
            </a:r>
          </a:p>
        </p:txBody>
      </p:sp>
      <p:pic>
        <p:nvPicPr>
          <p:cNvPr id="11" name="Picture 10">
            <a:extLst>
              <a:ext uri="{FF2B5EF4-FFF2-40B4-BE49-F238E27FC236}">
                <a16:creationId xmlns:a16="http://schemas.microsoft.com/office/drawing/2014/main" xmlns="" id="{1D887393-6E2E-D8D1-A659-EB75EDFFBF45}"/>
              </a:ext>
            </a:extLst>
          </p:cNvPr>
          <p:cNvPicPr>
            <a:picLocks noChangeAspect="1"/>
          </p:cNvPicPr>
          <p:nvPr/>
        </p:nvPicPr>
        <p:blipFill>
          <a:blip r:embed="rId2"/>
          <a:stretch>
            <a:fillRect/>
          </a:stretch>
        </p:blipFill>
        <p:spPr>
          <a:xfrm>
            <a:off x="892020" y="2544874"/>
            <a:ext cx="9660673" cy="3594669"/>
          </a:xfrm>
          <a:prstGeom prst="rect">
            <a:avLst/>
          </a:prstGeom>
        </p:spPr>
      </p:pic>
    </p:spTree>
    <p:extLst>
      <p:ext uri="{BB962C8B-B14F-4D97-AF65-F5344CB8AC3E}">
        <p14:creationId xmlns:p14="http://schemas.microsoft.com/office/powerpoint/2010/main" xmlns="" val="373498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76ABE018-4EE7-C424-3848-6F100F7BB4A3}"/>
              </a:ext>
            </a:extLst>
          </p:cNvPr>
          <p:cNvGraphicFramePr>
            <a:graphicFrameLocks noGrp="1"/>
          </p:cNvGraphicFramePr>
          <p:nvPr>
            <p:extLst>
              <p:ext uri="{D42A27DB-BD31-4B8C-83A1-F6EECF244321}">
                <p14:modId xmlns:p14="http://schemas.microsoft.com/office/powerpoint/2010/main" xmlns="" val="766199253"/>
              </p:ext>
            </p:extLst>
          </p:nvPr>
        </p:nvGraphicFramePr>
        <p:xfrm>
          <a:off x="696685" y="1606436"/>
          <a:ext cx="11070772" cy="3200400"/>
        </p:xfrm>
        <a:graphic>
          <a:graphicData uri="http://schemas.openxmlformats.org/drawingml/2006/table">
            <a:tbl>
              <a:tblPr>
                <a:tableStyleId>{5940675A-B579-460E-94D1-54222C63F5DA}</a:tableStyleId>
              </a:tblPr>
              <a:tblGrid>
                <a:gridCol w="2177143">
                  <a:extLst>
                    <a:ext uri="{9D8B030D-6E8A-4147-A177-3AD203B41FA5}">
                      <a16:colId xmlns:a16="http://schemas.microsoft.com/office/drawing/2014/main" xmlns="" val="1971067875"/>
                    </a:ext>
                  </a:extLst>
                </a:gridCol>
                <a:gridCol w="2960915">
                  <a:extLst>
                    <a:ext uri="{9D8B030D-6E8A-4147-A177-3AD203B41FA5}">
                      <a16:colId xmlns:a16="http://schemas.microsoft.com/office/drawing/2014/main" xmlns="" val="2714987645"/>
                    </a:ext>
                  </a:extLst>
                </a:gridCol>
                <a:gridCol w="3165021">
                  <a:extLst>
                    <a:ext uri="{9D8B030D-6E8A-4147-A177-3AD203B41FA5}">
                      <a16:colId xmlns:a16="http://schemas.microsoft.com/office/drawing/2014/main" xmlns="" val="3755051125"/>
                    </a:ext>
                  </a:extLst>
                </a:gridCol>
                <a:gridCol w="2767693">
                  <a:extLst>
                    <a:ext uri="{9D8B030D-6E8A-4147-A177-3AD203B41FA5}">
                      <a16:colId xmlns:a16="http://schemas.microsoft.com/office/drawing/2014/main" xmlns="" val="3243051106"/>
                    </a:ext>
                  </a:extLst>
                </a:gridCol>
              </a:tblGrid>
              <a:tr h="0">
                <a:tc>
                  <a:txBody>
                    <a:bodyPr/>
                    <a:lstStyle/>
                    <a:p>
                      <a:r>
                        <a:rPr lang="en-US"/>
                        <a:t>Property</a:t>
                      </a:r>
                    </a:p>
                  </a:txBody>
                  <a:tcPr anchor="ctr"/>
                </a:tc>
                <a:tc>
                  <a:txBody>
                    <a:bodyPr/>
                    <a:lstStyle/>
                    <a:p>
                      <a:r>
                        <a:rPr lang="en-US"/>
                        <a:t>Element</a:t>
                      </a:r>
                    </a:p>
                  </a:txBody>
                  <a:tcPr anchor="ctr"/>
                </a:tc>
                <a:tc>
                  <a:txBody>
                    <a:bodyPr/>
                    <a:lstStyle/>
                    <a:p>
                      <a:r>
                        <a:rPr lang="en-US"/>
                        <a:t>Compound</a:t>
                      </a:r>
                    </a:p>
                  </a:txBody>
                  <a:tcPr anchor="ctr"/>
                </a:tc>
                <a:tc>
                  <a:txBody>
                    <a:bodyPr/>
                    <a:lstStyle/>
                    <a:p>
                      <a:r>
                        <a:rPr lang="en-US"/>
                        <a:t>Mixture</a:t>
                      </a:r>
                    </a:p>
                  </a:txBody>
                  <a:tcPr anchor="ctr"/>
                </a:tc>
                <a:extLst>
                  <a:ext uri="{0D108BD9-81ED-4DB2-BD59-A6C34878D82A}">
                    <a16:rowId xmlns:a16="http://schemas.microsoft.com/office/drawing/2014/main" xmlns="" val="1121883785"/>
                  </a:ext>
                </a:extLst>
              </a:tr>
              <a:tr h="0">
                <a:tc>
                  <a:txBody>
                    <a:bodyPr/>
                    <a:lstStyle/>
                    <a:p>
                      <a:r>
                        <a:rPr lang="en-US"/>
                        <a:t>Composition</a:t>
                      </a:r>
                    </a:p>
                  </a:txBody>
                  <a:tcPr anchor="ctr"/>
                </a:tc>
                <a:tc>
                  <a:txBody>
                    <a:bodyPr/>
                    <a:lstStyle/>
                    <a:p>
                      <a:r>
                        <a:rPr lang="en-US" dirty="0"/>
                        <a:t>Single type of atom</a:t>
                      </a:r>
                    </a:p>
                  </a:txBody>
                  <a:tcPr anchor="ctr"/>
                </a:tc>
                <a:tc>
                  <a:txBody>
                    <a:bodyPr/>
                    <a:lstStyle/>
                    <a:p>
                      <a:r>
                        <a:rPr lang="en-US"/>
                        <a:t>Two or more elements chemically combined</a:t>
                      </a:r>
                    </a:p>
                  </a:txBody>
                  <a:tcPr anchor="ctr"/>
                </a:tc>
                <a:tc>
                  <a:txBody>
                    <a:bodyPr/>
                    <a:lstStyle/>
                    <a:p>
                      <a:r>
                        <a:rPr lang="en-US"/>
                        <a:t>Two or more substances physically combined</a:t>
                      </a:r>
                    </a:p>
                  </a:txBody>
                  <a:tcPr anchor="ctr"/>
                </a:tc>
                <a:extLst>
                  <a:ext uri="{0D108BD9-81ED-4DB2-BD59-A6C34878D82A}">
                    <a16:rowId xmlns:a16="http://schemas.microsoft.com/office/drawing/2014/main" xmlns="" val="327315144"/>
                  </a:ext>
                </a:extLst>
              </a:tr>
              <a:tr h="0">
                <a:tc>
                  <a:txBody>
                    <a:bodyPr/>
                    <a:lstStyle/>
                    <a:p>
                      <a:r>
                        <a:rPr lang="en-US" dirty="0"/>
                        <a:t>Separation Method</a:t>
                      </a:r>
                    </a:p>
                  </a:txBody>
                  <a:tcPr anchor="ctr"/>
                </a:tc>
                <a:tc>
                  <a:txBody>
                    <a:bodyPr/>
                    <a:lstStyle/>
                    <a:p>
                      <a:r>
                        <a:rPr lang="en-US"/>
                        <a:t>Cannot be broken down</a:t>
                      </a:r>
                    </a:p>
                  </a:txBody>
                  <a:tcPr anchor="ctr"/>
                </a:tc>
                <a:tc>
                  <a:txBody>
                    <a:bodyPr/>
                    <a:lstStyle/>
                    <a:p>
                      <a:r>
                        <a:rPr lang="en-US"/>
                        <a:t>Separated by chemical means</a:t>
                      </a:r>
                    </a:p>
                  </a:txBody>
                  <a:tcPr anchor="ctr"/>
                </a:tc>
                <a:tc>
                  <a:txBody>
                    <a:bodyPr/>
                    <a:lstStyle/>
                    <a:p>
                      <a:r>
                        <a:rPr lang="en-US"/>
                        <a:t>Separated by physical means</a:t>
                      </a:r>
                    </a:p>
                  </a:txBody>
                  <a:tcPr anchor="ctr"/>
                </a:tc>
                <a:extLst>
                  <a:ext uri="{0D108BD9-81ED-4DB2-BD59-A6C34878D82A}">
                    <a16:rowId xmlns:a16="http://schemas.microsoft.com/office/drawing/2014/main" xmlns="" val="2599444886"/>
                  </a:ext>
                </a:extLst>
              </a:tr>
              <a:tr h="0">
                <a:tc>
                  <a:txBody>
                    <a:bodyPr/>
                    <a:lstStyle/>
                    <a:p>
                      <a:r>
                        <a:rPr lang="en-US"/>
                        <a:t>Properties</a:t>
                      </a:r>
                    </a:p>
                  </a:txBody>
                  <a:tcPr anchor="ctr"/>
                </a:tc>
                <a:tc>
                  <a:txBody>
                    <a:bodyPr/>
                    <a:lstStyle/>
                    <a:p>
                      <a:r>
                        <a:rPr lang="en-US"/>
                        <a:t>Retains original properties</a:t>
                      </a:r>
                    </a:p>
                  </a:txBody>
                  <a:tcPr anchor="ctr"/>
                </a:tc>
                <a:tc>
                  <a:txBody>
                    <a:bodyPr/>
                    <a:lstStyle/>
                    <a:p>
                      <a:r>
                        <a:rPr lang="en-US"/>
                        <a:t>Has different properties from its components</a:t>
                      </a:r>
                    </a:p>
                  </a:txBody>
                  <a:tcPr anchor="ctr"/>
                </a:tc>
                <a:tc>
                  <a:txBody>
                    <a:bodyPr/>
                    <a:lstStyle/>
                    <a:p>
                      <a:r>
                        <a:rPr lang="en-US"/>
                        <a:t>Retains properties of individual components</a:t>
                      </a:r>
                    </a:p>
                  </a:txBody>
                  <a:tcPr anchor="ctr"/>
                </a:tc>
                <a:extLst>
                  <a:ext uri="{0D108BD9-81ED-4DB2-BD59-A6C34878D82A}">
                    <a16:rowId xmlns:a16="http://schemas.microsoft.com/office/drawing/2014/main" xmlns="" val="3452883983"/>
                  </a:ext>
                </a:extLst>
              </a:tr>
              <a:tr h="0">
                <a:tc>
                  <a:txBody>
                    <a:bodyPr/>
                    <a:lstStyle/>
                    <a:p>
                      <a:r>
                        <a:rPr lang="en-US" dirty="0"/>
                        <a:t>Example</a:t>
                      </a:r>
                    </a:p>
                  </a:txBody>
                  <a:tcPr anchor="ctr"/>
                </a:tc>
                <a:tc>
                  <a:txBody>
                    <a:bodyPr/>
                    <a:lstStyle/>
                    <a:p>
                      <a:r>
                        <a:rPr lang="en-US" dirty="0"/>
                        <a:t>Gold (Au), Iron (Fe)</a:t>
                      </a:r>
                    </a:p>
                  </a:txBody>
                  <a:tcPr anchor="ctr"/>
                </a:tc>
                <a:tc>
                  <a:txBody>
                    <a:bodyPr/>
                    <a:lstStyle/>
                    <a:p>
                      <a:r>
                        <a:rPr lang="nl-NL" dirty="0"/>
                        <a:t>Water (H₂O), Carbon dioxide (CO₂)</a:t>
                      </a:r>
                    </a:p>
                  </a:txBody>
                  <a:tcPr anchor="ctr"/>
                </a:tc>
                <a:tc>
                  <a:txBody>
                    <a:bodyPr/>
                    <a:lstStyle/>
                    <a:p>
                      <a:r>
                        <a:rPr lang="en-US" dirty="0"/>
                        <a:t>Air (homogeneous), Sand and water (heterogeneous)</a:t>
                      </a:r>
                    </a:p>
                  </a:txBody>
                  <a:tcPr anchor="ctr"/>
                </a:tc>
                <a:extLst>
                  <a:ext uri="{0D108BD9-81ED-4DB2-BD59-A6C34878D82A}">
                    <a16:rowId xmlns:a16="http://schemas.microsoft.com/office/drawing/2014/main" xmlns="" val="2805651359"/>
                  </a:ext>
                </a:extLst>
              </a:tr>
            </a:tbl>
          </a:graphicData>
        </a:graphic>
      </p:graphicFrame>
      <p:sp>
        <p:nvSpPr>
          <p:cNvPr id="5" name="Rectangle 1">
            <a:extLst>
              <a:ext uri="{FF2B5EF4-FFF2-40B4-BE49-F238E27FC236}">
                <a16:creationId xmlns:a16="http://schemas.microsoft.com/office/drawing/2014/main" xmlns="" id="{523206EE-E795-C8F3-F541-E708A59DDDF5}"/>
              </a:ext>
            </a:extLst>
          </p:cNvPr>
          <p:cNvSpPr>
            <a:spLocks noChangeArrowheads="1"/>
          </p:cNvSpPr>
          <p:nvPr/>
        </p:nvSpPr>
        <p:spPr bwMode="auto">
          <a:xfrm>
            <a:off x="555170" y="796089"/>
            <a:ext cx="653294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Differences Between Elements, Compounds, and Mixtures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26306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15ACF3-CB9A-64EF-9F5F-695A0FF251C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D8A6DD80-8747-1CFA-67F7-84C75F1EE869}"/>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702AF822-4032-CAA5-2C6B-4375B90E2ED6}"/>
              </a:ext>
            </a:extLst>
          </p:cNvPr>
          <p:cNvSpPr txBox="1"/>
          <p:nvPr/>
        </p:nvSpPr>
        <p:spPr>
          <a:xfrm>
            <a:off x="696685" y="870581"/>
            <a:ext cx="10983686" cy="1323439"/>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From our everyday experience, we know that all matter (elements, compounds, and mixtures) can exist in different forms depending on the temperature and pressure. Liquid water changes into a solid form such as ice as the temperature drops and it becomes a gas (steam) at high temperatures. These different forms of matter are known as the states of matter.</a:t>
            </a:r>
          </a:p>
        </p:txBody>
      </p:sp>
      <p:pic>
        <p:nvPicPr>
          <p:cNvPr id="4" name="Picture 3">
            <a:extLst>
              <a:ext uri="{FF2B5EF4-FFF2-40B4-BE49-F238E27FC236}">
                <a16:creationId xmlns:a16="http://schemas.microsoft.com/office/drawing/2014/main" xmlns="" id="{3DE2CB4E-3D2E-3F7A-F6FD-EE668137469B}"/>
              </a:ext>
            </a:extLst>
          </p:cNvPr>
          <p:cNvPicPr>
            <a:picLocks noChangeAspect="1"/>
          </p:cNvPicPr>
          <p:nvPr/>
        </p:nvPicPr>
        <p:blipFill>
          <a:blip r:embed="rId2"/>
          <a:stretch>
            <a:fillRect/>
          </a:stretch>
        </p:blipFill>
        <p:spPr>
          <a:xfrm>
            <a:off x="2198914" y="2389687"/>
            <a:ext cx="7309757" cy="4115393"/>
          </a:xfrm>
          <a:prstGeom prst="rect">
            <a:avLst/>
          </a:prstGeom>
        </p:spPr>
      </p:pic>
    </p:spTree>
    <p:extLst>
      <p:ext uri="{BB962C8B-B14F-4D97-AF65-F5344CB8AC3E}">
        <p14:creationId xmlns:p14="http://schemas.microsoft.com/office/powerpoint/2010/main" xmlns="" val="279389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6FF8255-8752-D457-CA27-BA1DA5E560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095608C3-22EF-85BD-F7F4-3A0786B847B8}"/>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xmlns="" id="{F363D0DE-595C-B46C-7BB3-512EA33EC3B1}"/>
              </a:ext>
            </a:extLst>
          </p:cNvPr>
          <p:cNvPicPr>
            <a:picLocks noChangeAspect="1"/>
          </p:cNvPicPr>
          <p:nvPr/>
        </p:nvPicPr>
        <p:blipFill>
          <a:blip r:embed="rId2"/>
          <a:stretch>
            <a:fillRect/>
          </a:stretch>
        </p:blipFill>
        <p:spPr>
          <a:xfrm>
            <a:off x="1128781" y="674914"/>
            <a:ext cx="8886075" cy="5945625"/>
          </a:xfrm>
          <a:prstGeom prst="rect">
            <a:avLst/>
          </a:prstGeom>
        </p:spPr>
      </p:pic>
    </p:spTree>
    <p:extLst>
      <p:ext uri="{BB962C8B-B14F-4D97-AF65-F5344CB8AC3E}">
        <p14:creationId xmlns:p14="http://schemas.microsoft.com/office/powerpoint/2010/main" xmlns="" val="209360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8CAE33-0BCE-45F9-29F9-0AFF0E1B0E3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822992AC-DA6A-E0EE-C9E0-18124FD468BD}"/>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xmlns="" id="{C5A5FF58-AAE3-DBAD-A10F-4D50E24E522D}"/>
              </a:ext>
            </a:extLst>
          </p:cNvPr>
          <p:cNvPicPr>
            <a:picLocks noChangeAspect="1"/>
          </p:cNvPicPr>
          <p:nvPr/>
        </p:nvPicPr>
        <p:blipFill>
          <a:blip r:embed="rId2"/>
          <a:srcRect l="-301" t="24215" r="301" b="18020"/>
          <a:stretch/>
        </p:blipFill>
        <p:spPr>
          <a:xfrm>
            <a:off x="264378" y="2013857"/>
            <a:ext cx="11782650" cy="3418114"/>
          </a:xfrm>
          <a:prstGeom prst="rect">
            <a:avLst/>
          </a:prstGeom>
        </p:spPr>
      </p:pic>
      <p:sp>
        <p:nvSpPr>
          <p:cNvPr id="5" name="TextBox 4">
            <a:extLst>
              <a:ext uri="{FF2B5EF4-FFF2-40B4-BE49-F238E27FC236}">
                <a16:creationId xmlns:a16="http://schemas.microsoft.com/office/drawing/2014/main" xmlns="" id="{2F8FFE98-CD4E-65CB-FFE5-7AD88BBB26ED}"/>
              </a:ext>
            </a:extLst>
          </p:cNvPr>
          <p:cNvSpPr txBox="1"/>
          <p:nvPr/>
        </p:nvSpPr>
        <p:spPr>
          <a:xfrm>
            <a:off x="673728" y="1077528"/>
            <a:ext cx="10951029" cy="707886"/>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State symbols are used to show the states of the reactants and products taking part in a reaction. These are abbreviations, which are given in brackets after each term in an equation, as shown below.</a:t>
            </a:r>
          </a:p>
        </p:txBody>
      </p:sp>
      <p:pic>
        <p:nvPicPr>
          <p:cNvPr id="8" name="Picture 7">
            <a:extLst>
              <a:ext uri="{FF2B5EF4-FFF2-40B4-BE49-F238E27FC236}">
                <a16:creationId xmlns:a16="http://schemas.microsoft.com/office/drawing/2014/main" xmlns="" id="{3D62F83C-7B3A-7F9E-1B10-44BCEE7201BB}"/>
              </a:ext>
            </a:extLst>
          </p:cNvPr>
          <p:cNvPicPr>
            <a:picLocks noChangeAspect="1"/>
          </p:cNvPicPr>
          <p:nvPr/>
        </p:nvPicPr>
        <p:blipFill>
          <a:blip r:embed="rId3"/>
          <a:srcRect l="30843" t="49051"/>
          <a:stretch/>
        </p:blipFill>
        <p:spPr>
          <a:xfrm>
            <a:off x="2873828" y="5573643"/>
            <a:ext cx="7132084" cy="632962"/>
          </a:xfrm>
          <a:prstGeom prst="rect">
            <a:avLst/>
          </a:prstGeom>
        </p:spPr>
      </p:pic>
    </p:spTree>
    <p:extLst>
      <p:ext uri="{BB962C8B-B14F-4D97-AF65-F5344CB8AC3E}">
        <p14:creationId xmlns:p14="http://schemas.microsoft.com/office/powerpoint/2010/main" xmlns="" val="290414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3F56BA4-B22D-121F-6649-C367F2F9710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00C3CA6B-4A45-2E5A-5EAC-62CFF092FE57}"/>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xmlns="" id="{E658E4BD-6B2E-B68E-1C27-8B07A11A5E7A}"/>
              </a:ext>
            </a:extLst>
          </p:cNvPr>
          <p:cNvSpPr txBox="1"/>
          <p:nvPr/>
        </p:nvSpPr>
        <p:spPr>
          <a:xfrm>
            <a:off x="478972" y="610136"/>
            <a:ext cx="11484428" cy="6247864"/>
          </a:xfrm>
          <a:prstGeom prst="rect">
            <a:avLst/>
          </a:prstGeom>
          <a:noFill/>
        </p:spPr>
        <p:txBody>
          <a:bodyPr wrap="square">
            <a:spAutoFit/>
          </a:bodyPr>
          <a:lstStyle/>
          <a:p>
            <a:pPr>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buNone/>
            </a:pPr>
            <a:r>
              <a:rPr lang="en-US" sz="2000" dirty="0">
                <a:latin typeface="Calibri" panose="020F0502020204030204" pitchFamily="34" charset="0"/>
                <a:ea typeface="Calibri" panose="020F0502020204030204" pitchFamily="34" charset="0"/>
                <a:cs typeface="Calibri" panose="020F0502020204030204" pitchFamily="34" charset="0"/>
              </a:rPr>
              <a:t>Physical and chemical properties are essential in various scientific and industrial applications, including material selection, chemical reactions, and product development.</a:t>
            </a:r>
          </a:p>
          <a:p>
            <a:pPr>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buNone/>
            </a:pPr>
            <a:r>
              <a:rPr lang="en-US" sz="2000" b="1" dirty="0">
                <a:latin typeface="Calibri" panose="020F0502020204030204" pitchFamily="34" charset="0"/>
                <a:ea typeface="Calibri" panose="020F0502020204030204" pitchFamily="34" charset="0"/>
                <a:cs typeface="Calibri" panose="020F0502020204030204" pitchFamily="34" charset="0"/>
              </a:rPr>
              <a:t>Physical properties</a:t>
            </a:r>
          </a:p>
          <a:p>
            <a:pPr>
              <a:buNone/>
            </a:pPr>
            <a:r>
              <a:rPr lang="en-US" sz="2000" dirty="0">
                <a:latin typeface="Calibri" panose="020F0502020204030204" pitchFamily="34" charset="0"/>
                <a:ea typeface="Calibri" panose="020F0502020204030204" pitchFamily="34" charset="0"/>
                <a:cs typeface="Calibri" panose="020F0502020204030204" pitchFamily="34" charset="0"/>
              </a:rPr>
              <a:t>Physical properties are characteristics of a substance that can be observed or measured without altering its chemical identity. These properties can be classified into </a:t>
            </a:r>
            <a:r>
              <a:rPr lang="en-US" sz="2000" b="1" dirty="0">
                <a:latin typeface="Calibri" panose="020F0502020204030204" pitchFamily="34" charset="0"/>
                <a:ea typeface="Calibri" panose="020F0502020204030204" pitchFamily="34" charset="0"/>
                <a:cs typeface="Calibri" panose="020F0502020204030204" pitchFamily="34" charset="0"/>
              </a:rPr>
              <a:t>intensive</a:t>
            </a:r>
            <a:r>
              <a:rPr lang="en-US" sz="2000" dirty="0">
                <a:latin typeface="Calibri" panose="020F0502020204030204" pitchFamily="34" charset="0"/>
                <a:ea typeface="Calibri" panose="020F0502020204030204" pitchFamily="34" charset="0"/>
                <a:cs typeface="Calibri" panose="020F0502020204030204" pitchFamily="34" charset="0"/>
              </a:rPr>
              <a:t> and </a:t>
            </a:r>
            <a:r>
              <a:rPr lang="en-US" sz="2000" b="1" dirty="0">
                <a:latin typeface="Calibri" panose="020F0502020204030204" pitchFamily="34" charset="0"/>
                <a:ea typeface="Calibri" panose="020F0502020204030204" pitchFamily="34" charset="0"/>
                <a:cs typeface="Calibri" panose="020F0502020204030204" pitchFamily="34" charset="0"/>
              </a:rPr>
              <a:t>extensive</a:t>
            </a:r>
            <a:r>
              <a:rPr lang="en-US" sz="2000" dirty="0">
                <a:latin typeface="Calibri" panose="020F0502020204030204" pitchFamily="34" charset="0"/>
                <a:ea typeface="Calibri" panose="020F0502020204030204" pitchFamily="34" charset="0"/>
                <a:cs typeface="Calibri" panose="020F0502020204030204" pitchFamily="34" charset="0"/>
              </a:rPr>
              <a:t> properties.</a:t>
            </a:r>
          </a:p>
          <a:p>
            <a:pPr>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buNone/>
            </a:pPr>
            <a:r>
              <a:rPr lang="en-US" sz="2000" b="1" dirty="0">
                <a:latin typeface="Calibri" panose="020F0502020204030204" pitchFamily="34" charset="0"/>
                <a:ea typeface="Calibri" panose="020F0502020204030204" pitchFamily="34" charset="0"/>
                <a:cs typeface="Calibri" panose="020F0502020204030204" pitchFamily="34" charset="0"/>
              </a:rPr>
              <a:t>1. Intensive Properties (Independent of Amount)</a:t>
            </a:r>
          </a:p>
          <a:p>
            <a:pPr>
              <a:buNone/>
            </a:pPr>
            <a:r>
              <a:rPr lang="en-US" sz="2000" dirty="0">
                <a:latin typeface="Calibri" panose="020F0502020204030204" pitchFamily="34" charset="0"/>
                <a:ea typeface="Calibri" panose="020F0502020204030204" pitchFamily="34" charset="0"/>
                <a:cs typeface="Calibri" panose="020F0502020204030204" pitchFamily="34" charset="0"/>
              </a:rPr>
              <a:t>These properties do not depend on the quantity of the substance present.</a:t>
            </a:r>
          </a:p>
          <a:p>
            <a:pPr lvl="1"/>
            <a:r>
              <a:rPr lang="en-US" sz="2000" b="1" dirty="0">
                <a:latin typeface="Calibri" panose="020F0502020204030204" pitchFamily="34" charset="0"/>
                <a:ea typeface="Calibri" panose="020F0502020204030204" pitchFamily="34" charset="0"/>
                <a:cs typeface="Calibri" panose="020F0502020204030204" pitchFamily="34" charset="0"/>
              </a:rPr>
              <a:t>Color</a:t>
            </a:r>
            <a:r>
              <a:rPr lang="en-US" sz="2000" dirty="0">
                <a:latin typeface="Calibri" panose="020F0502020204030204" pitchFamily="34" charset="0"/>
                <a:ea typeface="Calibri" panose="020F0502020204030204" pitchFamily="34" charset="0"/>
                <a:cs typeface="Calibri" panose="020F0502020204030204" pitchFamily="34" charset="0"/>
              </a:rPr>
              <a:t> – The appearance of a substance.</a:t>
            </a:r>
          </a:p>
          <a:p>
            <a:pPr lvl="1"/>
            <a:r>
              <a:rPr lang="en-US" sz="2000" b="1" dirty="0">
                <a:latin typeface="Calibri" panose="020F0502020204030204" pitchFamily="34" charset="0"/>
                <a:ea typeface="Calibri" panose="020F0502020204030204" pitchFamily="34" charset="0"/>
                <a:cs typeface="Calibri" panose="020F0502020204030204" pitchFamily="34" charset="0"/>
              </a:rPr>
              <a:t>Odor</a:t>
            </a:r>
            <a:r>
              <a:rPr lang="en-US" sz="2000" dirty="0">
                <a:latin typeface="Calibri" panose="020F0502020204030204" pitchFamily="34" charset="0"/>
                <a:ea typeface="Calibri" panose="020F0502020204030204" pitchFamily="34" charset="0"/>
                <a:cs typeface="Calibri" panose="020F0502020204030204" pitchFamily="34" charset="0"/>
              </a:rPr>
              <a:t> – The scent that a substance emits.</a:t>
            </a:r>
          </a:p>
          <a:p>
            <a:pPr lvl="1"/>
            <a:r>
              <a:rPr lang="en-US" sz="2000" b="1" dirty="0">
                <a:latin typeface="Calibri" panose="020F0502020204030204" pitchFamily="34" charset="0"/>
                <a:ea typeface="Calibri" panose="020F0502020204030204" pitchFamily="34" charset="0"/>
                <a:cs typeface="Calibri" panose="020F0502020204030204" pitchFamily="34" charset="0"/>
              </a:rPr>
              <a:t>Density</a:t>
            </a:r>
            <a:r>
              <a:rPr lang="en-US" sz="2000" dirty="0">
                <a:latin typeface="Calibri" panose="020F0502020204030204" pitchFamily="34" charset="0"/>
                <a:ea typeface="Calibri" panose="020F0502020204030204" pitchFamily="34" charset="0"/>
                <a:cs typeface="Calibri" panose="020F0502020204030204" pitchFamily="34" charset="0"/>
              </a:rPr>
              <a:t> – Mass per unit volume (e.g., g/cm³).</a:t>
            </a:r>
          </a:p>
          <a:p>
            <a:pPr lvl="1"/>
            <a:r>
              <a:rPr lang="en-US" sz="2000" b="1" dirty="0">
                <a:latin typeface="Calibri" panose="020F0502020204030204" pitchFamily="34" charset="0"/>
                <a:ea typeface="Calibri" panose="020F0502020204030204" pitchFamily="34" charset="0"/>
                <a:cs typeface="Calibri" panose="020F0502020204030204" pitchFamily="34" charset="0"/>
              </a:rPr>
              <a:t>Boiling Point</a:t>
            </a:r>
            <a:r>
              <a:rPr lang="en-US" sz="2000" dirty="0">
                <a:latin typeface="Calibri" panose="020F0502020204030204" pitchFamily="34" charset="0"/>
                <a:ea typeface="Calibri" panose="020F0502020204030204" pitchFamily="34" charset="0"/>
                <a:cs typeface="Calibri" panose="020F0502020204030204" pitchFamily="34" charset="0"/>
              </a:rPr>
              <a:t> – The temperature at which a liquid changes to a gas.</a:t>
            </a:r>
          </a:p>
          <a:p>
            <a:pPr lvl="1"/>
            <a:r>
              <a:rPr lang="en-US" sz="2000" b="1" dirty="0">
                <a:latin typeface="Calibri" panose="020F0502020204030204" pitchFamily="34" charset="0"/>
                <a:ea typeface="Calibri" panose="020F0502020204030204" pitchFamily="34" charset="0"/>
                <a:cs typeface="Calibri" panose="020F0502020204030204" pitchFamily="34" charset="0"/>
              </a:rPr>
              <a:t>Melting Point</a:t>
            </a:r>
            <a:r>
              <a:rPr lang="en-US" sz="2000" dirty="0">
                <a:latin typeface="Calibri" panose="020F0502020204030204" pitchFamily="34" charset="0"/>
                <a:ea typeface="Calibri" panose="020F0502020204030204" pitchFamily="34" charset="0"/>
                <a:cs typeface="Calibri" panose="020F0502020204030204" pitchFamily="34" charset="0"/>
              </a:rPr>
              <a:t> – The temperature at which a solid turns into a liquid.</a:t>
            </a:r>
          </a:p>
          <a:p>
            <a:pPr lvl="1"/>
            <a:r>
              <a:rPr lang="en-US" sz="2000" b="1" dirty="0">
                <a:latin typeface="Calibri" panose="020F0502020204030204" pitchFamily="34" charset="0"/>
                <a:ea typeface="Calibri" panose="020F0502020204030204" pitchFamily="34" charset="0"/>
                <a:cs typeface="Calibri" panose="020F0502020204030204" pitchFamily="34" charset="0"/>
              </a:rPr>
              <a:t>Solubility</a:t>
            </a:r>
            <a:r>
              <a:rPr lang="en-US" sz="2000" dirty="0">
                <a:latin typeface="Calibri" panose="020F0502020204030204" pitchFamily="34" charset="0"/>
                <a:ea typeface="Calibri" panose="020F0502020204030204" pitchFamily="34" charset="0"/>
                <a:cs typeface="Calibri" panose="020F0502020204030204" pitchFamily="34" charset="0"/>
              </a:rPr>
              <a:t> – The ability of a substance to dissolve in a solvent.</a:t>
            </a:r>
          </a:p>
          <a:p>
            <a:pPr lvl="1"/>
            <a:r>
              <a:rPr lang="en-US" sz="2000" b="1" dirty="0">
                <a:latin typeface="Calibri" panose="020F0502020204030204" pitchFamily="34" charset="0"/>
                <a:ea typeface="Calibri" panose="020F0502020204030204" pitchFamily="34" charset="0"/>
                <a:cs typeface="Calibri" panose="020F0502020204030204" pitchFamily="34" charset="0"/>
              </a:rPr>
              <a:t>Refractive Index</a:t>
            </a:r>
            <a:r>
              <a:rPr lang="en-US" sz="2000" dirty="0">
                <a:latin typeface="Calibri" panose="020F0502020204030204" pitchFamily="34" charset="0"/>
                <a:ea typeface="Calibri" panose="020F0502020204030204" pitchFamily="34" charset="0"/>
                <a:cs typeface="Calibri" panose="020F0502020204030204" pitchFamily="34" charset="0"/>
              </a:rPr>
              <a:t> – The measure of how light bends when passing through a material.</a:t>
            </a:r>
          </a:p>
          <a:p>
            <a:pPr lvl="1"/>
            <a:r>
              <a:rPr lang="en-US" sz="2000" b="1" dirty="0">
                <a:latin typeface="Calibri" panose="020F0502020204030204" pitchFamily="34" charset="0"/>
                <a:ea typeface="Calibri" panose="020F0502020204030204" pitchFamily="34" charset="0"/>
                <a:cs typeface="Calibri" panose="020F0502020204030204" pitchFamily="34" charset="0"/>
              </a:rPr>
              <a:t>Electrical Conductivity</a:t>
            </a:r>
            <a:r>
              <a:rPr lang="en-US" sz="2000" dirty="0">
                <a:latin typeface="Calibri" panose="020F0502020204030204" pitchFamily="34" charset="0"/>
                <a:ea typeface="Calibri" panose="020F0502020204030204" pitchFamily="34" charset="0"/>
                <a:cs typeface="Calibri" panose="020F0502020204030204" pitchFamily="34" charset="0"/>
              </a:rPr>
              <a:t> – The ability of a substance to conduct electricity.</a:t>
            </a:r>
          </a:p>
          <a:p>
            <a:pPr lvl="1"/>
            <a:r>
              <a:rPr lang="en-US" sz="2000" b="1" dirty="0">
                <a:latin typeface="Calibri" panose="020F0502020204030204" pitchFamily="34" charset="0"/>
                <a:ea typeface="Calibri" panose="020F0502020204030204" pitchFamily="34" charset="0"/>
                <a:cs typeface="Calibri" panose="020F0502020204030204" pitchFamily="34" charset="0"/>
              </a:rPr>
              <a:t>Thermal Conductivity</a:t>
            </a:r>
            <a:r>
              <a:rPr lang="en-US" sz="2000" dirty="0">
                <a:latin typeface="Calibri" panose="020F0502020204030204" pitchFamily="34" charset="0"/>
                <a:ea typeface="Calibri" panose="020F0502020204030204" pitchFamily="34" charset="0"/>
                <a:cs typeface="Calibri" panose="020F0502020204030204" pitchFamily="34" charset="0"/>
              </a:rPr>
              <a:t> – The ability of a substance to transfer heat.</a:t>
            </a:r>
          </a:p>
          <a:p>
            <a:endParaRPr lang="en-US"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2812843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F4012F-DFD6-71CF-BB8E-276BC6E6FC8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2E9A255A-8323-5563-3447-A23FD2924E60}"/>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9760C8C1-7C25-4824-8C7F-E9D22F639B81}"/>
              </a:ext>
            </a:extLst>
          </p:cNvPr>
          <p:cNvSpPr txBox="1"/>
          <p:nvPr/>
        </p:nvSpPr>
        <p:spPr>
          <a:xfrm>
            <a:off x="925285" y="1191122"/>
            <a:ext cx="9622971" cy="3341749"/>
          </a:xfrm>
          <a:prstGeom prst="rect">
            <a:avLst/>
          </a:prstGeom>
          <a:noFill/>
        </p:spPr>
        <p:txBody>
          <a:bodyPr wrap="square">
            <a:spAutoFit/>
          </a:bodyPr>
          <a:lstStyle/>
          <a:p>
            <a:pPr>
              <a:lnSpc>
                <a:spcPct val="200000"/>
              </a:lnSpc>
              <a:buNone/>
            </a:pPr>
            <a:r>
              <a:rPr lang="en-US" b="1" dirty="0"/>
              <a:t>2. Extensive Properties (Dependent on Amount)</a:t>
            </a:r>
          </a:p>
          <a:p>
            <a:pPr>
              <a:lnSpc>
                <a:spcPct val="200000"/>
              </a:lnSpc>
              <a:buNone/>
            </a:pPr>
            <a:r>
              <a:rPr lang="en-US" dirty="0"/>
              <a:t>These properties depend on the quantity of the substance.</a:t>
            </a:r>
          </a:p>
          <a:p>
            <a:pPr lvl="1">
              <a:lnSpc>
                <a:spcPct val="200000"/>
              </a:lnSpc>
            </a:pPr>
            <a:r>
              <a:rPr lang="en-US" b="1" dirty="0"/>
              <a:t>Mass</a:t>
            </a:r>
            <a:r>
              <a:rPr lang="en-US" dirty="0"/>
              <a:t> – The amount of matter in a sample.</a:t>
            </a:r>
          </a:p>
          <a:p>
            <a:pPr lvl="1">
              <a:lnSpc>
                <a:spcPct val="200000"/>
              </a:lnSpc>
            </a:pPr>
            <a:r>
              <a:rPr lang="en-US" b="1" dirty="0"/>
              <a:t>Volume</a:t>
            </a:r>
            <a:r>
              <a:rPr lang="en-US" dirty="0"/>
              <a:t> – The space occupied by a substance.</a:t>
            </a:r>
          </a:p>
          <a:p>
            <a:pPr lvl="1">
              <a:lnSpc>
                <a:spcPct val="200000"/>
              </a:lnSpc>
            </a:pPr>
            <a:r>
              <a:rPr lang="en-US" b="1" dirty="0"/>
              <a:t>Length</a:t>
            </a:r>
            <a:r>
              <a:rPr lang="en-US" dirty="0"/>
              <a:t> – The measurement of an object’s size.</a:t>
            </a:r>
          </a:p>
          <a:p>
            <a:pPr lvl="1">
              <a:lnSpc>
                <a:spcPct val="200000"/>
              </a:lnSpc>
            </a:pPr>
            <a:r>
              <a:rPr lang="en-US" b="1" dirty="0"/>
              <a:t>Shape</a:t>
            </a:r>
            <a:r>
              <a:rPr lang="en-US" dirty="0"/>
              <a:t> – The external form or structure of a substance.</a:t>
            </a:r>
          </a:p>
        </p:txBody>
      </p:sp>
    </p:spTree>
    <p:extLst>
      <p:ext uri="{BB962C8B-B14F-4D97-AF65-F5344CB8AC3E}">
        <p14:creationId xmlns:p14="http://schemas.microsoft.com/office/powerpoint/2010/main" xmlns="" val="3816397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52976E8-DFA2-2AC2-952F-BB44A529EDA3}"/>
            </a:ext>
          </a:extLst>
        </p:cNvPr>
        <p:cNvGrpSpPr/>
        <p:nvPr/>
      </p:nvGrpSpPr>
      <p:grpSpPr>
        <a:xfrm>
          <a:off x="0" y="0"/>
          <a:ext cx="0" cy="0"/>
          <a:chOff x="0" y="0"/>
          <a:chExt cx="0" cy="0"/>
        </a:xfrm>
      </p:grpSpPr>
      <p:sp>
        <p:nvSpPr>
          <p:cNvPr id="11" name="Rectangle 7">
            <a:extLst>
              <a:ext uri="{FF2B5EF4-FFF2-40B4-BE49-F238E27FC236}">
                <a16:creationId xmlns:a16="http://schemas.microsoft.com/office/drawing/2014/main" xmlns="" id="{46FCE110-2E30-0FCD-2EE9-75B6CF04D6D8}"/>
              </a:ext>
            </a:extLst>
          </p:cNvPr>
          <p:cNvSpPr>
            <a:spLocks noChangeArrowheads="1"/>
          </p:cNvSpPr>
          <p:nvPr/>
        </p:nvSpPr>
        <p:spPr bwMode="auto">
          <a:xfrm>
            <a:off x="723014" y="978048"/>
            <a:ext cx="10745972"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Chemical Properties of Matter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Chemical properties describe how a substance interacts with other substances and undergoes chemical changes. These properties can only be observed during a chemical reaction.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Common Chemical Properties</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Reactivity</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tendency of a substance to undergo a chemical reaction with other substances </a:t>
            </a: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Flammability</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ability of a substance to catch fire and burn in the presence of oxygen.</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Oxidation State</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capacity of a substance to gain or lose electrons during a reaction.</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Toxicity</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harmful effects a substance can have on living organisms.</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Acidity/Basicity</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Determines whether a substance is an acid (pH &lt; 7) or a base (pH &gt; 7).</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Corrosiveness</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ability of a substance to degrade or corrode metals and other materials.</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Heat of Combustion</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amount of energy released when a substance undergoes complete combustion.</a:t>
            </a:r>
          </a:p>
          <a:p>
            <a:pPr lvl="1"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Decomposition</a:t>
            </a:r>
            <a:r>
              <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The breakdown of a compound into simpler substances.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3" name="Rectangle 9">
            <a:extLst>
              <a:ext uri="{FF2B5EF4-FFF2-40B4-BE49-F238E27FC236}">
                <a16:creationId xmlns:a16="http://schemas.microsoft.com/office/drawing/2014/main" xmlns="" id="{69F182FC-62C2-E6D2-81CD-856BE2CFF25E}"/>
              </a:ext>
            </a:extLst>
          </p:cNvPr>
          <p:cNvSpPr>
            <a:spLocks noChangeArrowheads="1"/>
          </p:cNvSpPr>
          <p:nvPr/>
        </p:nvSpPr>
        <p:spPr bwMode="auto">
          <a:xfrm>
            <a:off x="0" y="473075"/>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2095006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C1B979-0077-0799-A432-6DEB3F0C724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DE9E36C2-E550-E851-6748-917B58C0BF16}"/>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D70363FF-0CCD-4F00-E343-FAA7347950D2}"/>
              </a:ext>
            </a:extLst>
          </p:cNvPr>
          <p:cNvSpPr txBox="1"/>
          <p:nvPr/>
        </p:nvSpPr>
        <p:spPr>
          <a:xfrm>
            <a:off x="730988" y="770607"/>
            <a:ext cx="10496994" cy="1015663"/>
          </a:xfrm>
          <a:prstGeom prst="rect">
            <a:avLst/>
          </a:prstGeom>
          <a:noFill/>
        </p:spPr>
        <p:txBody>
          <a:bodyPr wrap="square">
            <a:spAutoFit/>
          </a:bodyPr>
          <a:lstStyle/>
          <a:p>
            <a:pPr algn="just">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Science </a:t>
            </a: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the International System of Units (also known as </a:t>
            </a:r>
            <a:r>
              <a:rPr lang="en-US" sz="20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SI</a:t>
            </a: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after </a:t>
            </a:r>
            <a:r>
              <a:rPr lang="en-US" sz="20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Système </a:t>
            </a:r>
            <a:r>
              <a:rPr lang="en-US" sz="2000" b="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Internationale</a:t>
            </a:r>
            <a:r>
              <a:rPr lang="en-US" sz="2000" b="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2000" b="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d’Unités</a:t>
            </a: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which was established so that scientists around the world could communicate efficiently with each other.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xmlns="" id="{BDC98017-79DC-8CD4-0054-E6E370590ACA}"/>
              </a:ext>
            </a:extLst>
          </p:cNvPr>
          <p:cNvGraphicFramePr>
            <a:graphicFrameLocks noGrp="1"/>
          </p:cNvGraphicFramePr>
          <p:nvPr>
            <p:extLst>
              <p:ext uri="{D42A27DB-BD31-4B8C-83A1-F6EECF244321}">
                <p14:modId xmlns:p14="http://schemas.microsoft.com/office/powerpoint/2010/main" xmlns="" val="2622124623"/>
              </p:ext>
            </p:extLst>
          </p:nvPr>
        </p:nvGraphicFramePr>
        <p:xfrm>
          <a:off x="1891057" y="1881963"/>
          <a:ext cx="7708137" cy="2743200"/>
        </p:xfrm>
        <a:graphic>
          <a:graphicData uri="http://schemas.openxmlformats.org/drawingml/2006/table">
            <a:tbl>
              <a:tblPr/>
              <a:tblGrid>
                <a:gridCol w="2569379">
                  <a:extLst>
                    <a:ext uri="{9D8B030D-6E8A-4147-A177-3AD203B41FA5}">
                      <a16:colId xmlns:a16="http://schemas.microsoft.com/office/drawing/2014/main" xmlns="" val="434686374"/>
                    </a:ext>
                  </a:extLst>
                </a:gridCol>
                <a:gridCol w="2569379">
                  <a:extLst>
                    <a:ext uri="{9D8B030D-6E8A-4147-A177-3AD203B41FA5}">
                      <a16:colId xmlns:a16="http://schemas.microsoft.com/office/drawing/2014/main" xmlns="" val="992714506"/>
                    </a:ext>
                  </a:extLst>
                </a:gridCol>
                <a:gridCol w="2569379">
                  <a:extLst>
                    <a:ext uri="{9D8B030D-6E8A-4147-A177-3AD203B41FA5}">
                      <a16:colId xmlns:a16="http://schemas.microsoft.com/office/drawing/2014/main" xmlns="" val="2848677934"/>
                    </a:ext>
                  </a:extLst>
                </a:gridCol>
              </a:tblGrid>
              <a:tr h="0">
                <a:tc gridSpan="3">
                  <a:txBody>
                    <a:bodyPr/>
                    <a:lstStyle/>
                    <a:p>
                      <a:pPr algn="ctr"/>
                      <a:r>
                        <a:rPr lang="en-US" sz="2000">
                          <a:latin typeface="Times New Roman" panose="02020603050405020304" pitchFamily="18" charset="0"/>
                          <a:cs typeface="Times New Roman" panose="02020603050405020304" pitchFamily="18" charset="0"/>
                        </a:rPr>
                        <a:t>The Seven Base SI Units</a:t>
                      </a:r>
                    </a:p>
                  </a:txBody>
                  <a:tcPr marL="0" marR="0" marT="0" marB="0" anchor="ctr">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89044987"/>
                  </a:ext>
                </a:extLst>
              </a:tr>
              <a:tr h="0">
                <a:tc>
                  <a:txBody>
                    <a:bodyPr/>
                    <a:lstStyle/>
                    <a:p>
                      <a:pPr algn="ctr" fontAlgn="ctr"/>
                      <a:r>
                        <a:rPr lang="en-US" sz="2000" b="1">
                          <a:effectLst/>
                          <a:latin typeface="Times New Roman" panose="02020603050405020304" pitchFamily="18" charset="0"/>
                          <a:cs typeface="Times New Roman" panose="02020603050405020304" pitchFamily="18" charset="0"/>
                        </a:rPr>
                        <a:t>Property</a:t>
                      </a:r>
                      <a:endParaRPr lang="en-US" sz="2000" b="0">
                        <a:effectLst/>
                        <a:latin typeface="Times New Roman" panose="02020603050405020304" pitchFamily="18" charset="0"/>
                        <a:cs typeface="Times New Roman" panose="02020603050405020304" pitchFamily="18"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B w="6350" cap="flat" cmpd="sng" algn="ctr">
                      <a:solidFill>
                        <a:srgbClr val="E8E8E8"/>
                      </a:solidFill>
                      <a:prstDash val="solid"/>
                      <a:round/>
                      <a:headEnd type="none" w="med" len="med"/>
                      <a:tailEnd type="none" w="med" len="med"/>
                    </a:lnB>
                    <a:solidFill>
                      <a:srgbClr val="E5F5FE"/>
                    </a:solidFill>
                  </a:tcPr>
                </a:tc>
                <a:tc>
                  <a:txBody>
                    <a:bodyPr/>
                    <a:lstStyle/>
                    <a:p>
                      <a:pPr algn="ctr" fontAlgn="ctr">
                        <a:buNone/>
                      </a:pPr>
                      <a:r>
                        <a:rPr lang="en-US" sz="2000" b="1" dirty="0">
                          <a:effectLst/>
                          <a:latin typeface="Times New Roman" panose="02020603050405020304" pitchFamily="18" charset="0"/>
                          <a:cs typeface="Times New Roman" panose="02020603050405020304" pitchFamily="18" charset="0"/>
                        </a:rPr>
                        <a:t>Unit</a:t>
                      </a: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tc>
                  <a:txBody>
                    <a:bodyPr/>
                    <a:lstStyle/>
                    <a:p>
                      <a:pPr algn="ctr" fontAlgn="ctr"/>
                      <a:r>
                        <a:rPr lang="en-US" sz="2000" b="1">
                          <a:effectLst/>
                          <a:latin typeface="Times New Roman" panose="02020603050405020304" pitchFamily="18" charset="0"/>
                          <a:cs typeface="Times New Roman" panose="02020603050405020304" pitchFamily="18" charset="0"/>
                        </a:rPr>
                        <a:t>Abbreviation</a:t>
                      </a:r>
                      <a:endParaRPr lang="en-US" sz="2000" b="0">
                        <a:effectLst/>
                        <a:latin typeface="Times New Roman" panose="02020603050405020304" pitchFamily="18" charset="0"/>
                        <a:cs typeface="Times New Roman" panose="02020603050405020304" pitchFamily="18"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extLst>
                  <a:ext uri="{0D108BD9-81ED-4DB2-BD59-A6C34878D82A}">
                    <a16:rowId xmlns:a16="http://schemas.microsoft.com/office/drawing/2014/main" xmlns="" val="2531071989"/>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length</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dirty="0">
                          <a:effectLst/>
                          <a:latin typeface="Times New Roman" panose="02020603050405020304" pitchFamily="18" charset="0"/>
                          <a:cs typeface="Times New Roman" panose="02020603050405020304" pitchFamily="18" charset="0"/>
                        </a:rPr>
                        <a:t>meter</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m</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2065142045"/>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mass</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kilogram</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kg</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extLst>
                  <a:ext uri="{0D108BD9-81ED-4DB2-BD59-A6C34878D82A}">
                    <a16:rowId xmlns:a16="http://schemas.microsoft.com/office/drawing/2014/main" xmlns="" val="1634739413"/>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time</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second</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s</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727245448"/>
                  </a:ext>
                </a:extLst>
              </a:tr>
              <a:tr h="0">
                <a:tc>
                  <a:txBody>
                    <a:bodyPr/>
                    <a:lstStyle/>
                    <a:p>
                      <a:pPr algn="ctr" fontAlgn="ctr"/>
                      <a:r>
                        <a:rPr lang="en-US" sz="2000" dirty="0">
                          <a:effectLst/>
                          <a:latin typeface="Times New Roman" panose="02020603050405020304" pitchFamily="18" charset="0"/>
                          <a:cs typeface="Times New Roman" panose="02020603050405020304" pitchFamily="18" charset="0"/>
                        </a:rPr>
                        <a:t>amount</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mole</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mol</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2410516272"/>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temperature</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kelvin</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K</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2392516604"/>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electrical current</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2000" dirty="0">
                          <a:effectLst/>
                          <a:latin typeface="Times New Roman" panose="02020603050405020304" pitchFamily="18" charset="0"/>
                          <a:cs typeface="Times New Roman" panose="02020603050405020304" pitchFamily="18" charset="0"/>
                        </a:rPr>
                        <a:t>ampere</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amp</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2374678007"/>
                  </a:ext>
                </a:extLst>
              </a:tr>
              <a:tr h="0">
                <a:tc>
                  <a:txBody>
                    <a:bodyPr/>
                    <a:lstStyle/>
                    <a:p>
                      <a:pPr algn="ctr" fontAlgn="ctr"/>
                      <a:r>
                        <a:rPr lang="en-US" sz="2000">
                          <a:effectLst/>
                          <a:latin typeface="Times New Roman" panose="02020603050405020304" pitchFamily="18" charset="0"/>
                          <a:cs typeface="Times New Roman" panose="02020603050405020304" pitchFamily="18" charset="0"/>
                        </a:rPr>
                        <a:t>luminous intensity</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a:effectLst/>
                          <a:latin typeface="Times New Roman" panose="02020603050405020304" pitchFamily="18" charset="0"/>
                          <a:cs typeface="Times New Roman" panose="02020603050405020304" pitchFamily="18" charset="0"/>
                        </a:rPr>
                        <a:t>candela</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2000" dirty="0">
                          <a:effectLst/>
                          <a:latin typeface="Times New Roman" panose="02020603050405020304" pitchFamily="18" charset="0"/>
                          <a:cs typeface="Times New Roman" panose="02020603050405020304" pitchFamily="18" charset="0"/>
                        </a:rPr>
                        <a:t>cd</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2826653129"/>
                  </a:ext>
                </a:extLst>
              </a:tr>
            </a:tbl>
          </a:graphicData>
        </a:graphic>
      </p:graphicFrame>
      <p:sp>
        <p:nvSpPr>
          <p:cNvPr id="11" name="TextBox 10">
            <a:extLst>
              <a:ext uri="{FF2B5EF4-FFF2-40B4-BE49-F238E27FC236}">
                <a16:creationId xmlns:a16="http://schemas.microsoft.com/office/drawing/2014/main" xmlns="" id="{1C32E3CB-7AC4-2A15-544D-8A65FCB5C6A1}"/>
              </a:ext>
            </a:extLst>
          </p:cNvPr>
          <p:cNvSpPr txBox="1"/>
          <p:nvPr/>
        </p:nvSpPr>
        <p:spPr>
          <a:xfrm>
            <a:off x="497072" y="5441062"/>
            <a:ext cx="6818128" cy="1015663"/>
          </a:xfrm>
          <a:prstGeom prst="rect">
            <a:avLst/>
          </a:prstGeom>
          <a:noFill/>
        </p:spPr>
        <p:txBody>
          <a:bodyPr wrap="square">
            <a:spAutoFit/>
          </a:bodyPr>
          <a:lstStyle/>
          <a:p>
            <a:pPr algn="just"/>
            <a:r>
              <a:rPr lang="en-US" sz="2000" dirty="0">
                <a:latin typeface="Calibri" panose="020F0502020204030204" pitchFamily="34" charset="0"/>
                <a:ea typeface="Calibri" panose="020F0502020204030204" pitchFamily="34" charset="0"/>
                <a:cs typeface="Calibri" panose="020F0502020204030204" pitchFamily="34" charset="0"/>
              </a:rPr>
              <a:t>The size of each base unit is defined by international convention. For example, the kilogram is defined as the quantity of mass of a special metal cylinder kept in a vault in France</a:t>
            </a:r>
          </a:p>
        </p:txBody>
      </p:sp>
      <p:pic>
        <p:nvPicPr>
          <p:cNvPr id="12" name="Picture 11">
            <a:extLst>
              <a:ext uri="{FF2B5EF4-FFF2-40B4-BE49-F238E27FC236}">
                <a16:creationId xmlns:a16="http://schemas.microsoft.com/office/drawing/2014/main" xmlns="" id="{F5834ACE-C741-2FA6-FC63-E6F09D007AC1}"/>
              </a:ext>
            </a:extLst>
          </p:cNvPr>
          <p:cNvPicPr>
            <a:picLocks noChangeAspect="1"/>
          </p:cNvPicPr>
          <p:nvPr/>
        </p:nvPicPr>
        <p:blipFill>
          <a:blip r:embed="rId2"/>
          <a:stretch>
            <a:fillRect/>
          </a:stretch>
        </p:blipFill>
        <p:spPr>
          <a:xfrm>
            <a:off x="9599194" y="3806741"/>
            <a:ext cx="2033183" cy="2529979"/>
          </a:xfrm>
          <a:prstGeom prst="rect">
            <a:avLst/>
          </a:prstGeom>
        </p:spPr>
      </p:pic>
      <p:sp>
        <p:nvSpPr>
          <p:cNvPr id="14" name="TextBox 13">
            <a:extLst>
              <a:ext uri="{FF2B5EF4-FFF2-40B4-BE49-F238E27FC236}">
                <a16:creationId xmlns:a16="http://schemas.microsoft.com/office/drawing/2014/main" xmlns="" id="{BA7A9172-B3F9-D38F-4FC9-7949515D1F30}"/>
              </a:ext>
            </a:extLst>
          </p:cNvPr>
          <p:cNvSpPr txBox="1"/>
          <p:nvPr/>
        </p:nvSpPr>
        <p:spPr>
          <a:xfrm>
            <a:off x="10045468" y="6336720"/>
            <a:ext cx="2146532" cy="369332"/>
          </a:xfrm>
          <a:prstGeom prst="rect">
            <a:avLst/>
          </a:prstGeom>
          <a:noFill/>
        </p:spPr>
        <p:txBody>
          <a:bodyPr wrap="square">
            <a:spAutoFit/>
          </a:bodyPr>
          <a:lstStyle/>
          <a:p>
            <a:r>
              <a:rPr lang="en-US" b="0" i="0" dirty="0">
                <a:solidFill>
                  <a:srgbClr val="000000"/>
                </a:solidFill>
                <a:effectLst/>
                <a:latin typeface="Tahoma" panose="020B0604030504040204" pitchFamily="34" charset="0"/>
              </a:rPr>
              <a:t>The Kilogram</a:t>
            </a:r>
            <a:endParaRPr lang="en-US" dirty="0"/>
          </a:p>
        </p:txBody>
      </p:sp>
    </p:spTree>
    <p:extLst>
      <p:ext uri="{BB962C8B-B14F-4D97-AF65-F5344CB8AC3E}">
        <p14:creationId xmlns:p14="http://schemas.microsoft.com/office/powerpoint/2010/main" xmlns="" val="306446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1C9281-63A3-6512-AE60-AB09B09046B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E08D972E-63B1-22C5-CD78-B67A67220EFB}"/>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2FFEE628-1651-AF73-83E2-A97F2D11BAEF}"/>
              </a:ext>
            </a:extLst>
          </p:cNvPr>
          <p:cNvSpPr txBox="1"/>
          <p:nvPr/>
        </p:nvSpPr>
        <p:spPr>
          <a:xfrm>
            <a:off x="693331" y="954468"/>
            <a:ext cx="10805337" cy="646331"/>
          </a:xfrm>
          <a:prstGeom prst="rect">
            <a:avLst/>
          </a:prstGeom>
          <a:noFill/>
        </p:spPr>
        <p:txBody>
          <a:bodyPr wrap="square">
            <a:spAutoFit/>
          </a:bodyPr>
          <a:lstStyle/>
          <a:p>
            <a:r>
              <a:rPr lang="en-US" b="0" i="0" dirty="0">
                <a:solidFill>
                  <a:srgbClr val="000000"/>
                </a:solidFill>
                <a:effectLst/>
                <a:latin typeface="Tahoma" panose="020B0604030504040204" pitchFamily="34" charset="0"/>
              </a:rPr>
              <a:t>SI also provides a series of </a:t>
            </a:r>
            <a:r>
              <a:rPr lang="en-US" b="1" i="0" dirty="0">
                <a:solidFill>
                  <a:srgbClr val="000000"/>
                </a:solidFill>
                <a:effectLst/>
                <a:latin typeface="Tahoma" panose="020B0604030504040204" pitchFamily="34" charset="0"/>
              </a:rPr>
              <a:t>prefixes</a:t>
            </a:r>
            <a:r>
              <a:rPr lang="en-US" b="0" i="0" dirty="0">
                <a:solidFill>
                  <a:srgbClr val="000000"/>
                </a:solidFill>
                <a:effectLst/>
                <a:latin typeface="Tahoma" panose="020B0604030504040204" pitchFamily="34" charset="0"/>
              </a:rPr>
              <a:t> that can be attached to the units, creating units that are larger or smaller by powers of 10.</a:t>
            </a:r>
            <a:endParaRPr lang="en-US" dirty="0"/>
          </a:p>
        </p:txBody>
      </p:sp>
      <p:graphicFrame>
        <p:nvGraphicFramePr>
          <p:cNvPr id="4" name="Table 3">
            <a:extLst>
              <a:ext uri="{FF2B5EF4-FFF2-40B4-BE49-F238E27FC236}">
                <a16:creationId xmlns:a16="http://schemas.microsoft.com/office/drawing/2014/main" xmlns="" id="{8EECA0AC-48F0-6F0B-3C42-7C8FF3399893}"/>
              </a:ext>
            </a:extLst>
          </p:cNvPr>
          <p:cNvGraphicFramePr>
            <a:graphicFrameLocks noGrp="1"/>
          </p:cNvGraphicFramePr>
          <p:nvPr>
            <p:extLst>
              <p:ext uri="{D42A27DB-BD31-4B8C-83A1-F6EECF244321}">
                <p14:modId xmlns:p14="http://schemas.microsoft.com/office/powerpoint/2010/main" xmlns="" val="3729634980"/>
              </p:ext>
            </p:extLst>
          </p:nvPr>
        </p:nvGraphicFramePr>
        <p:xfrm>
          <a:off x="1371339" y="1913060"/>
          <a:ext cx="10048028" cy="4374951"/>
        </p:xfrm>
        <a:graphic>
          <a:graphicData uri="http://schemas.openxmlformats.org/drawingml/2006/table">
            <a:tbl>
              <a:tblPr/>
              <a:tblGrid>
                <a:gridCol w="2512007">
                  <a:extLst>
                    <a:ext uri="{9D8B030D-6E8A-4147-A177-3AD203B41FA5}">
                      <a16:colId xmlns:a16="http://schemas.microsoft.com/office/drawing/2014/main" xmlns="" val="3728883893"/>
                    </a:ext>
                  </a:extLst>
                </a:gridCol>
                <a:gridCol w="2512007">
                  <a:extLst>
                    <a:ext uri="{9D8B030D-6E8A-4147-A177-3AD203B41FA5}">
                      <a16:colId xmlns:a16="http://schemas.microsoft.com/office/drawing/2014/main" xmlns="" val="3773145007"/>
                    </a:ext>
                  </a:extLst>
                </a:gridCol>
                <a:gridCol w="2512007">
                  <a:extLst>
                    <a:ext uri="{9D8B030D-6E8A-4147-A177-3AD203B41FA5}">
                      <a16:colId xmlns:a16="http://schemas.microsoft.com/office/drawing/2014/main" xmlns="" val="3238456687"/>
                    </a:ext>
                  </a:extLst>
                </a:gridCol>
                <a:gridCol w="2512007">
                  <a:extLst>
                    <a:ext uri="{9D8B030D-6E8A-4147-A177-3AD203B41FA5}">
                      <a16:colId xmlns:a16="http://schemas.microsoft.com/office/drawing/2014/main" xmlns="" val="1828215879"/>
                    </a:ext>
                  </a:extLst>
                </a:gridCol>
              </a:tblGrid>
              <a:tr h="271959">
                <a:tc gridSpan="4">
                  <a:txBody>
                    <a:bodyPr/>
                    <a:lstStyle/>
                    <a:p>
                      <a:pPr algn="ctr"/>
                      <a:r>
                        <a:rPr lang="en-US" sz="1800"/>
                        <a:t>Prefixes Used with SI Units</a:t>
                      </a:r>
                    </a:p>
                  </a:txBody>
                  <a:tcPr marL="0" marR="0" marT="0" marB="0" anchor="c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903424912"/>
                  </a:ext>
                </a:extLst>
              </a:tr>
              <a:tr h="1087834">
                <a:tc>
                  <a:txBody>
                    <a:bodyPr/>
                    <a:lstStyle/>
                    <a:p>
                      <a:pPr algn="ctr" fontAlgn="ctr"/>
                      <a:r>
                        <a:rPr lang="en-US" sz="1800" b="1">
                          <a:effectLst/>
                          <a:latin typeface="Tahoma" panose="020B0604030504040204" pitchFamily="34" charset="0"/>
                        </a:rPr>
                        <a:t>Prefix</a:t>
                      </a:r>
                      <a:endParaRPr lang="en-US" sz="1800" b="0">
                        <a:effectLst/>
                        <a:latin typeface="Tahoma" panose="020B0604030504040204" pitchFamily="34"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B w="6350" cap="flat" cmpd="sng" algn="ctr">
                      <a:solidFill>
                        <a:srgbClr val="E8E8E8"/>
                      </a:solidFill>
                      <a:prstDash val="solid"/>
                      <a:round/>
                      <a:headEnd type="none" w="med" len="med"/>
                      <a:tailEnd type="none" w="med" len="med"/>
                    </a:lnB>
                    <a:solidFill>
                      <a:srgbClr val="E5F5FE"/>
                    </a:solidFill>
                  </a:tcPr>
                </a:tc>
                <a:tc>
                  <a:txBody>
                    <a:bodyPr/>
                    <a:lstStyle/>
                    <a:p>
                      <a:pPr algn="ctr" fontAlgn="ctr"/>
                      <a:r>
                        <a:rPr lang="en-US" sz="1800" b="1">
                          <a:effectLst/>
                          <a:latin typeface="Tahoma" panose="020B0604030504040204" pitchFamily="34" charset="0"/>
                        </a:rPr>
                        <a:t>Abbreviation</a:t>
                      </a:r>
                      <a:endParaRPr lang="en-US" sz="1800" b="0">
                        <a:effectLst/>
                        <a:latin typeface="Tahoma" panose="020B0604030504040204" pitchFamily="34"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tc>
                  <a:txBody>
                    <a:bodyPr/>
                    <a:lstStyle/>
                    <a:p>
                      <a:pPr algn="ctr" fontAlgn="ctr"/>
                      <a:r>
                        <a:rPr lang="en-US" sz="1800" b="1">
                          <a:effectLst/>
                          <a:latin typeface="Tahoma" panose="020B0604030504040204" pitchFamily="34" charset="0"/>
                        </a:rPr>
                        <a:t>Multiplicative Factor</a:t>
                      </a:r>
                      <a:endParaRPr lang="en-US" sz="1800" b="0">
                        <a:effectLst/>
                        <a:latin typeface="Tahoma" panose="020B0604030504040204" pitchFamily="34"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tc>
                  <a:txBody>
                    <a:bodyPr/>
                    <a:lstStyle/>
                    <a:p>
                      <a:pPr algn="ctr" fontAlgn="ctr"/>
                      <a:r>
                        <a:rPr lang="en-US" sz="1800" b="1">
                          <a:effectLst/>
                          <a:latin typeface="Tahoma" panose="020B0604030504040204" pitchFamily="34" charset="0"/>
                        </a:rPr>
                        <a:t>Multiplicative Factor in Scientific Notation</a:t>
                      </a:r>
                      <a:endParaRPr lang="en-US" sz="1800" b="0">
                        <a:effectLst/>
                        <a:latin typeface="Tahoma" panose="020B0604030504040204" pitchFamily="34" charset="0"/>
                      </a:endParaRP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extLst>
                  <a:ext uri="{0D108BD9-81ED-4DB2-BD59-A6C34878D82A}">
                    <a16:rowId xmlns:a16="http://schemas.microsoft.com/office/drawing/2014/main" xmlns="" val="2324218216"/>
                  </a:ext>
                </a:extLst>
              </a:tr>
              <a:tr h="271959">
                <a:tc>
                  <a:txBody>
                    <a:bodyPr/>
                    <a:lstStyle/>
                    <a:p>
                      <a:pPr algn="ctr" fontAlgn="ctr"/>
                      <a:r>
                        <a:rPr lang="en-US" sz="1800">
                          <a:effectLst/>
                        </a:rPr>
                        <a:t>giga-</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a:effectLst/>
                        </a:rPr>
                        <a:t>G</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r" fontAlgn="ctr"/>
                      <a:r>
                        <a:rPr lang="en-US" sz="1800">
                          <a:effectLst/>
                        </a:rPr>
                        <a:t>1,000,000,000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a:effectLst/>
                        </a:rPr>
                        <a:t>10</a:t>
                      </a:r>
                      <a:r>
                        <a:rPr lang="en-US" sz="1800" baseline="30000">
                          <a:effectLst/>
                        </a:rPr>
                        <a:t>9</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1845486781"/>
                  </a:ext>
                </a:extLst>
              </a:tr>
              <a:tr h="271959">
                <a:tc>
                  <a:txBody>
                    <a:bodyPr/>
                    <a:lstStyle/>
                    <a:p>
                      <a:pPr algn="ctr" fontAlgn="ctr"/>
                      <a:r>
                        <a:rPr lang="en-US" sz="1800">
                          <a:effectLst/>
                        </a:rPr>
                        <a:t>mega-</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M</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r" fontAlgn="ctr"/>
                      <a:r>
                        <a:rPr lang="en-US" sz="1800">
                          <a:effectLst/>
                        </a:rPr>
                        <a:t>1,000,000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10</a:t>
                      </a:r>
                      <a:r>
                        <a:rPr lang="en-US" sz="1800" baseline="30000">
                          <a:effectLst/>
                        </a:rPr>
                        <a:t>6</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787424954"/>
                  </a:ext>
                </a:extLst>
              </a:tr>
              <a:tr h="271959">
                <a:tc>
                  <a:txBody>
                    <a:bodyPr/>
                    <a:lstStyle/>
                    <a:p>
                      <a:pPr algn="ctr" fontAlgn="ctr"/>
                      <a:r>
                        <a:rPr lang="en-US" sz="1800">
                          <a:effectLst/>
                        </a:rPr>
                        <a:t>kilo-</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a:effectLst/>
                        </a:rPr>
                        <a:t>k</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r" fontAlgn="ctr"/>
                      <a:r>
                        <a:rPr lang="en-US" sz="1800">
                          <a:effectLst/>
                        </a:rPr>
                        <a:t>1,000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dirty="0">
                          <a:effectLst/>
                        </a:rPr>
                        <a:t>10</a:t>
                      </a:r>
                      <a:r>
                        <a:rPr lang="en-US" sz="1800" baseline="30000" dirty="0">
                          <a:effectLst/>
                        </a:rPr>
                        <a:t>3</a:t>
                      </a:r>
                      <a:r>
                        <a:rPr lang="en-US" sz="1800" dirty="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1275406302"/>
                  </a:ext>
                </a:extLst>
              </a:tr>
              <a:tr h="271959">
                <a:tc>
                  <a:txBody>
                    <a:bodyPr/>
                    <a:lstStyle/>
                    <a:p>
                      <a:pPr algn="ctr" fontAlgn="ctr"/>
                      <a:r>
                        <a:rPr lang="en-US" sz="1800">
                          <a:effectLst/>
                        </a:rPr>
                        <a:t>deca-</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D</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r" fontAlgn="ctr"/>
                      <a:r>
                        <a:rPr lang="en-US" sz="1800">
                          <a:effectLst/>
                        </a:rPr>
                        <a:t>10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10</a:t>
                      </a:r>
                      <a:r>
                        <a:rPr lang="en-US" sz="1800" baseline="30000">
                          <a:effectLst/>
                        </a:rPr>
                        <a:t>1</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37165098"/>
                  </a:ext>
                </a:extLst>
              </a:tr>
              <a:tr h="271959">
                <a:tc>
                  <a:txBody>
                    <a:bodyPr/>
                    <a:lstStyle/>
                    <a:p>
                      <a:pPr algn="ctr" fontAlgn="ctr"/>
                      <a:r>
                        <a:rPr lang="en-US" sz="1800">
                          <a:effectLst/>
                        </a:rPr>
                        <a:t>deci-</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tc>
                  <a:txBody>
                    <a:bodyPr/>
                    <a:lstStyle/>
                    <a:p>
                      <a:pPr algn="ctr" fontAlgn="ctr"/>
                      <a:r>
                        <a:rPr lang="en-US" sz="1800">
                          <a:effectLst/>
                        </a:rPr>
                        <a:t>d</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tc>
                  <a:txBody>
                    <a:bodyPr/>
                    <a:lstStyle/>
                    <a:p>
                      <a:pPr algn="r" fontAlgn="ctr"/>
                      <a:r>
                        <a:rPr lang="en-US" sz="1800">
                          <a:effectLst/>
                        </a:rPr>
                        <a:t>1/10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tc>
                  <a:txBody>
                    <a:bodyPr/>
                    <a:lstStyle/>
                    <a:p>
                      <a:pPr algn="ctr" fontAlgn="ctr"/>
                      <a:r>
                        <a:rPr lang="en-US" sz="1800">
                          <a:effectLst/>
                        </a:rPr>
                        <a:t>10</a:t>
                      </a:r>
                      <a:r>
                        <a:rPr lang="en-US" sz="1800" baseline="30000">
                          <a:effectLst/>
                        </a:rPr>
                        <a:t>−1</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3FBFF"/>
                    </a:solidFill>
                  </a:tcPr>
                </a:tc>
                <a:extLst>
                  <a:ext uri="{0D108BD9-81ED-4DB2-BD59-A6C34878D82A}">
                    <a16:rowId xmlns:a16="http://schemas.microsoft.com/office/drawing/2014/main" xmlns="" val="947831844"/>
                  </a:ext>
                </a:extLst>
              </a:tr>
              <a:tr h="271959">
                <a:tc>
                  <a:txBody>
                    <a:bodyPr/>
                    <a:lstStyle/>
                    <a:p>
                      <a:pPr algn="ctr" fontAlgn="ctr"/>
                      <a:r>
                        <a:rPr lang="en-US" sz="1800">
                          <a:effectLst/>
                        </a:rPr>
                        <a:t>centi-</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c</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r" fontAlgn="ctr"/>
                      <a:r>
                        <a:rPr lang="en-US" sz="1800">
                          <a:effectLst/>
                        </a:rPr>
                        <a:t>1/100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10</a:t>
                      </a:r>
                      <a:r>
                        <a:rPr lang="en-US" sz="1800" baseline="30000">
                          <a:effectLst/>
                        </a:rPr>
                        <a:t>−2</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1933288079"/>
                  </a:ext>
                </a:extLst>
              </a:tr>
              <a:tr h="271959">
                <a:tc>
                  <a:txBody>
                    <a:bodyPr/>
                    <a:lstStyle/>
                    <a:p>
                      <a:pPr algn="ctr" fontAlgn="ctr"/>
                      <a:r>
                        <a:rPr lang="en-US" sz="1800">
                          <a:effectLst/>
                        </a:rPr>
                        <a:t>milli-</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a:effectLst/>
                        </a:rPr>
                        <a:t>m</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r" fontAlgn="ctr"/>
                      <a:r>
                        <a:rPr lang="en-US" sz="1800">
                          <a:effectLst/>
                        </a:rPr>
                        <a:t>1/1,000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tc>
                  <a:txBody>
                    <a:bodyPr/>
                    <a:lstStyle/>
                    <a:p>
                      <a:pPr algn="ctr" fontAlgn="ctr"/>
                      <a:r>
                        <a:rPr lang="en-US" sz="1800">
                          <a:effectLst/>
                        </a:rPr>
                        <a:t>10</a:t>
                      </a:r>
                      <a:r>
                        <a:rPr lang="en-US" sz="1800" baseline="30000">
                          <a:effectLst/>
                        </a:rPr>
                        <a:t>−3</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solidFill>
                  </a:tcPr>
                </a:tc>
                <a:extLst>
                  <a:ext uri="{0D108BD9-81ED-4DB2-BD59-A6C34878D82A}">
                    <a16:rowId xmlns:a16="http://schemas.microsoft.com/office/drawing/2014/main" xmlns="" val="641074675"/>
                  </a:ext>
                </a:extLst>
              </a:tr>
              <a:tr h="271959">
                <a:tc>
                  <a:txBody>
                    <a:bodyPr/>
                    <a:lstStyle/>
                    <a:p>
                      <a:pPr algn="ctr" fontAlgn="ctr"/>
                      <a:r>
                        <a:rPr lang="en-US" sz="1800">
                          <a:effectLst/>
                        </a:rPr>
                        <a:t>micro-</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µ*</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r" fontAlgn="ctr"/>
                      <a:r>
                        <a:rPr lang="en-US" sz="1800">
                          <a:effectLst/>
                        </a:rPr>
                        <a:t>1/1,000,000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tc>
                  <a:txBody>
                    <a:bodyPr/>
                    <a:lstStyle/>
                    <a:p>
                      <a:pPr algn="ctr" fontAlgn="ctr"/>
                      <a:r>
                        <a:rPr lang="en-US" sz="1800">
                          <a:effectLst/>
                        </a:rPr>
                        <a:t>10</a:t>
                      </a:r>
                      <a:r>
                        <a:rPr lang="en-US" sz="1800" baseline="30000">
                          <a:effectLst/>
                        </a:rPr>
                        <a:t>−6</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FEFEF"/>
                    </a:solidFill>
                  </a:tcPr>
                </a:tc>
                <a:extLst>
                  <a:ext uri="{0D108BD9-81ED-4DB2-BD59-A6C34878D82A}">
                    <a16:rowId xmlns:a16="http://schemas.microsoft.com/office/drawing/2014/main" xmlns="" val="1961597488"/>
                  </a:ext>
                </a:extLst>
              </a:tr>
              <a:tr h="271959">
                <a:tc>
                  <a:txBody>
                    <a:bodyPr/>
                    <a:lstStyle/>
                    <a:p>
                      <a:pPr algn="ctr" fontAlgn="ctr"/>
                      <a:r>
                        <a:rPr lang="en-US" sz="1800">
                          <a:effectLst/>
                        </a:rPr>
                        <a:t>nano-</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30B3F6"/>
                      </a:solidFill>
                      <a:prstDash val="solid"/>
                      <a:round/>
                      <a:headEnd type="none" w="med" len="med"/>
                      <a:tailEnd type="none" w="med" len="med"/>
                    </a:lnB>
                    <a:solidFill>
                      <a:srgbClr val="FFFFFF"/>
                    </a:solidFill>
                  </a:tcPr>
                </a:tc>
                <a:tc>
                  <a:txBody>
                    <a:bodyPr/>
                    <a:lstStyle/>
                    <a:p>
                      <a:pPr algn="ctr" fontAlgn="ctr"/>
                      <a:r>
                        <a:rPr lang="en-US" sz="1800">
                          <a:effectLst/>
                        </a:rPr>
                        <a:t>n</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30B3F6"/>
                      </a:solidFill>
                      <a:prstDash val="solid"/>
                      <a:round/>
                      <a:headEnd type="none" w="med" len="med"/>
                      <a:tailEnd type="none" w="med" len="med"/>
                    </a:lnB>
                    <a:solidFill>
                      <a:srgbClr val="FFFFFF"/>
                    </a:solidFill>
                  </a:tcPr>
                </a:tc>
                <a:tc>
                  <a:txBody>
                    <a:bodyPr/>
                    <a:lstStyle/>
                    <a:p>
                      <a:pPr algn="r" fontAlgn="ctr"/>
                      <a:r>
                        <a:rPr lang="en-US" sz="1800">
                          <a:effectLst/>
                        </a:rPr>
                        <a:t>1/1,000,000,000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30B3F6"/>
                      </a:solidFill>
                      <a:prstDash val="solid"/>
                      <a:round/>
                      <a:headEnd type="none" w="med" len="med"/>
                      <a:tailEnd type="none" w="med" len="med"/>
                    </a:lnB>
                    <a:solidFill>
                      <a:srgbClr val="FFFFFF"/>
                    </a:solidFill>
                  </a:tcPr>
                </a:tc>
                <a:tc>
                  <a:txBody>
                    <a:bodyPr/>
                    <a:lstStyle/>
                    <a:p>
                      <a:pPr algn="ctr" fontAlgn="ctr"/>
                      <a:r>
                        <a:rPr lang="en-US" sz="1800">
                          <a:effectLst/>
                        </a:rPr>
                        <a:t>10</a:t>
                      </a:r>
                      <a:r>
                        <a:rPr lang="en-US" sz="1800" baseline="30000">
                          <a:effectLst/>
                        </a:rPr>
                        <a:t>−9</a:t>
                      </a:r>
                      <a:r>
                        <a:rPr lang="en-US" sz="1800">
                          <a:effectLst/>
                        </a:rPr>
                        <a:t> ×</a:t>
                      </a:r>
                    </a:p>
                  </a:txBody>
                  <a:tcPr marL="0" marR="0" marT="0" marB="0" anchor="ctr">
                    <a:lnL w="6350" cap="flat" cmpd="sng" algn="ctr">
                      <a:solidFill>
                        <a:srgbClr val="E8E8E8"/>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30B3F6"/>
                      </a:solidFill>
                      <a:prstDash val="solid"/>
                      <a:round/>
                      <a:headEnd type="none" w="med" len="med"/>
                      <a:tailEnd type="none" w="med" len="med"/>
                    </a:lnB>
                    <a:solidFill>
                      <a:srgbClr val="FFFFFF"/>
                    </a:solidFill>
                  </a:tcPr>
                </a:tc>
                <a:extLst>
                  <a:ext uri="{0D108BD9-81ED-4DB2-BD59-A6C34878D82A}">
                    <a16:rowId xmlns:a16="http://schemas.microsoft.com/office/drawing/2014/main" xmlns="" val="1310238670"/>
                  </a:ext>
                </a:extLst>
              </a:tr>
              <a:tr h="543917">
                <a:tc gridSpan="4">
                  <a:txBody>
                    <a:bodyPr/>
                    <a:lstStyle/>
                    <a:p>
                      <a:pPr algn="ctr" fontAlgn="ctr"/>
                      <a:r>
                        <a:rPr lang="en-US" sz="1800" b="0" dirty="0">
                          <a:effectLst/>
                          <a:latin typeface="Tahoma" panose="020B0604030504040204" pitchFamily="34" charset="0"/>
                        </a:rPr>
                        <a:t>*The letter µ is the Greek lowercase letter for </a:t>
                      </a:r>
                      <a:r>
                        <a:rPr lang="en-US" sz="1800" b="0" i="1" dirty="0">
                          <a:effectLst/>
                          <a:latin typeface="Tahoma" panose="020B0604030504040204" pitchFamily="34" charset="0"/>
                        </a:rPr>
                        <a:t>m</a:t>
                      </a:r>
                      <a:r>
                        <a:rPr lang="en-US" sz="1800" b="0" dirty="0">
                          <a:effectLst/>
                          <a:latin typeface="Tahoma" panose="020B0604030504040204" pitchFamily="34" charset="0"/>
                        </a:rPr>
                        <a:t> and is called “mu,” which is pronounced “</a:t>
                      </a:r>
                      <a:r>
                        <a:rPr lang="en-US" sz="1800" b="0" dirty="0" err="1">
                          <a:effectLst/>
                          <a:latin typeface="Tahoma" panose="020B0604030504040204" pitchFamily="34" charset="0"/>
                        </a:rPr>
                        <a:t>myoo</a:t>
                      </a:r>
                      <a:r>
                        <a:rPr lang="en-US" sz="1800" b="0" dirty="0">
                          <a:effectLst/>
                          <a:latin typeface="Tahoma" panose="020B0604030504040204" pitchFamily="34" charset="0"/>
                        </a:rPr>
                        <a:t>.”</a:t>
                      </a:r>
                    </a:p>
                  </a:txBody>
                  <a:tcPr marL="0" marR="0" marT="0" marB="0" anchor="ctr">
                    <a:lnL w="6350" cap="flat" cmpd="sng" algn="ctr">
                      <a:solidFill>
                        <a:srgbClr val="30B3F6"/>
                      </a:solidFill>
                      <a:prstDash val="solid"/>
                      <a:round/>
                      <a:headEnd type="none" w="med" len="med"/>
                      <a:tailEnd type="none" w="med" len="med"/>
                    </a:lnL>
                    <a:lnR w="6350" cap="flat" cmpd="sng" algn="ctr">
                      <a:solidFill>
                        <a:srgbClr val="30B3F6"/>
                      </a:solidFill>
                      <a:prstDash val="solid"/>
                      <a:round/>
                      <a:headEnd type="none" w="med" len="med"/>
                      <a:tailEnd type="none" w="med" len="med"/>
                    </a:lnR>
                    <a:lnT w="6350" cap="flat" cmpd="sng" algn="ctr">
                      <a:solidFill>
                        <a:srgbClr val="30B3F6"/>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E5F5F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331988794"/>
                  </a:ext>
                </a:extLst>
              </a:tr>
            </a:tbl>
          </a:graphicData>
        </a:graphic>
      </p:graphicFrame>
    </p:spTree>
    <p:extLst>
      <p:ext uri="{BB962C8B-B14F-4D97-AF65-F5344CB8AC3E}">
        <p14:creationId xmlns:p14="http://schemas.microsoft.com/office/powerpoint/2010/main" xmlns="" val="1941189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3DA620-587B-85D2-77E1-435716FE2F9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D54B71C6-1CA5-482B-9457-266EB94A42B9}"/>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alt">
            <a:extLst>
              <a:ext uri="{FF2B5EF4-FFF2-40B4-BE49-F238E27FC236}">
                <a16:creationId xmlns:a16="http://schemas.microsoft.com/office/drawing/2014/main" xmlns="" id="{4F58554F-70D9-E7BF-6364-A77086665C73}"/>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7172" y="854593"/>
            <a:ext cx="10216116" cy="57465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51857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85722C-ECC6-1244-0289-A9E23DBCB4E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3A666DBD-3AB4-1ECD-BEB4-1A38ADE7EAD0}"/>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F39D90DC-3E07-53E8-35B8-B0C6857B1624}"/>
              </a:ext>
            </a:extLst>
          </p:cNvPr>
          <p:cNvSpPr txBox="1"/>
          <p:nvPr/>
        </p:nvSpPr>
        <p:spPr>
          <a:xfrm>
            <a:off x="468084" y="674914"/>
            <a:ext cx="11419115" cy="4199611"/>
          </a:xfrm>
          <a:prstGeom prst="rect">
            <a:avLst/>
          </a:prstGeom>
          <a:noFill/>
        </p:spPr>
        <p:txBody>
          <a:bodyPr wrap="square">
            <a:spAutoFit/>
          </a:bodyPr>
          <a:lstStyle/>
          <a:p>
            <a:pPr algn="just">
              <a:lnSpc>
                <a:spcPct val="150000"/>
              </a:lnSpc>
            </a:pPr>
            <a:r>
              <a:rPr lang="en-US" sz="2000" b="1" dirty="0">
                <a:latin typeface="Calibri" panose="020F0502020204030204" pitchFamily="34" charset="0"/>
                <a:ea typeface="Calibri" panose="020F0502020204030204" pitchFamily="34" charset="0"/>
                <a:cs typeface="Calibri" panose="020F0502020204030204" pitchFamily="34" charset="0"/>
              </a:rPr>
              <a:t>Scientific Notation</a:t>
            </a:r>
          </a:p>
          <a:p>
            <a:pPr algn="just">
              <a:lnSpc>
                <a:spcPct val="150000"/>
              </a:lnSpc>
            </a:pPr>
            <a:r>
              <a:rPr lang="en-US" sz="2000" dirty="0">
                <a:latin typeface="Calibri" panose="020F0502020204030204" pitchFamily="34" charset="0"/>
                <a:ea typeface="Calibri" panose="020F0502020204030204" pitchFamily="34" charset="0"/>
                <a:cs typeface="Calibri" panose="020F0502020204030204" pitchFamily="34" charset="0"/>
              </a:rPr>
              <a:t>Scientific notation is a way to express numbers as the product of two numbers: a coefficient and the number 10 raised to a power (base). It is a very useful tool for working with numbers that are either very large or very small. As an example, the distance from Earth to the Sun is about 150,000,000,000 meters ((150 billion m) —a very large distance indeed. </a:t>
            </a:r>
          </a:p>
          <a:p>
            <a:pPr algn="just">
              <a:lnSpc>
                <a:spcPct val="150000"/>
              </a:lnSpc>
            </a:pPr>
            <a:r>
              <a:rPr lang="en-US" sz="2000" dirty="0">
                <a:latin typeface="Calibri" panose="020F0502020204030204" pitchFamily="34" charset="0"/>
                <a:ea typeface="Calibri" panose="020F0502020204030204" pitchFamily="34" charset="0"/>
                <a:cs typeface="Calibri" panose="020F0502020204030204" pitchFamily="34" charset="0"/>
              </a:rPr>
              <a:t>In scientific notation, the distance is written as 1.5×10</a:t>
            </a:r>
            <a:r>
              <a:rPr lang="en-US" sz="2000" baseline="30000" dirty="0">
                <a:latin typeface="Calibri" panose="020F0502020204030204" pitchFamily="34" charset="0"/>
                <a:ea typeface="Calibri" panose="020F0502020204030204" pitchFamily="34" charset="0"/>
                <a:cs typeface="Calibri" panose="020F0502020204030204" pitchFamily="34" charset="0"/>
              </a:rPr>
              <a:t>11 </a:t>
            </a:r>
            <a:r>
              <a:rPr lang="en-US" sz="2000" dirty="0" err="1">
                <a:latin typeface="Calibri" panose="020F0502020204030204" pitchFamily="34" charset="0"/>
                <a:ea typeface="Calibri" panose="020F0502020204030204" pitchFamily="34" charset="0"/>
                <a:cs typeface="Calibri" panose="020F0502020204030204" pitchFamily="34" charset="0"/>
              </a:rPr>
              <a:t>m.</a:t>
            </a:r>
            <a:r>
              <a:rPr lang="en-US" sz="2000" dirty="0">
                <a:latin typeface="Calibri" panose="020F0502020204030204" pitchFamily="34" charset="0"/>
                <a:ea typeface="Calibri" panose="020F0502020204030204" pitchFamily="34" charset="0"/>
                <a:cs typeface="Calibri" panose="020F0502020204030204" pitchFamily="34" charset="0"/>
              </a:rPr>
              <a:t> The coefficient is the 1.5 and must be a number greater than or equal to 1, and less than 10. The power of 10, or exponent, is 11 because you would have to multiply 1.5 by  10</a:t>
            </a:r>
            <a:r>
              <a:rPr lang="en-US" sz="2000" baseline="30000" dirty="0">
                <a:latin typeface="Calibri" panose="020F0502020204030204" pitchFamily="34" charset="0"/>
                <a:ea typeface="Calibri" panose="020F0502020204030204" pitchFamily="34" charset="0"/>
                <a:cs typeface="Calibri" panose="020F0502020204030204" pitchFamily="34" charset="0"/>
              </a:rPr>
              <a:t>11  </a:t>
            </a:r>
            <a:r>
              <a:rPr lang="en-US" sz="2000" dirty="0">
                <a:latin typeface="Calibri" panose="020F0502020204030204" pitchFamily="34" charset="0"/>
                <a:ea typeface="Calibri" panose="020F0502020204030204" pitchFamily="34" charset="0"/>
                <a:cs typeface="Calibri" panose="020F0502020204030204" pitchFamily="34" charset="0"/>
              </a:rPr>
              <a:t>to get the correct number. Scientific notation is sometimes referred as exponential notation. </a:t>
            </a:r>
          </a:p>
        </p:txBody>
      </p:sp>
      <p:pic>
        <p:nvPicPr>
          <p:cNvPr id="13" name="Picture 12">
            <a:extLst>
              <a:ext uri="{FF2B5EF4-FFF2-40B4-BE49-F238E27FC236}">
                <a16:creationId xmlns:a16="http://schemas.microsoft.com/office/drawing/2014/main" xmlns="" id="{F4B82CE0-F3B5-C639-D1EC-D785921A2648}"/>
              </a:ext>
            </a:extLst>
          </p:cNvPr>
          <p:cNvPicPr>
            <a:picLocks noChangeAspect="1"/>
          </p:cNvPicPr>
          <p:nvPr/>
        </p:nvPicPr>
        <p:blipFill>
          <a:blip r:embed="rId3"/>
          <a:srcRect t="23473" b="10309"/>
          <a:stretch/>
        </p:blipFill>
        <p:spPr>
          <a:xfrm>
            <a:off x="2349954" y="4984714"/>
            <a:ext cx="7143750" cy="1873286"/>
          </a:xfrm>
          <a:prstGeom prst="rect">
            <a:avLst/>
          </a:prstGeom>
        </p:spPr>
      </p:pic>
    </p:spTree>
    <p:extLst>
      <p:ext uri="{BB962C8B-B14F-4D97-AF65-F5344CB8AC3E}">
        <p14:creationId xmlns:p14="http://schemas.microsoft.com/office/powerpoint/2010/main" xmlns="" val="1040917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E7890A0-510A-3EFA-7E0F-974EA413559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C110A070-A97A-CBBC-C1E5-25B2DB6E92E5}"/>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xmlns="" id="{6F270DB1-6A2B-D865-CA22-6318163D15E2}"/>
              </a:ext>
            </a:extLst>
          </p:cNvPr>
          <p:cNvSpPr txBox="1"/>
          <p:nvPr/>
        </p:nvSpPr>
        <p:spPr>
          <a:xfrm>
            <a:off x="762000" y="888373"/>
            <a:ext cx="11190513" cy="4632037"/>
          </a:xfrm>
          <a:prstGeom prst="rect">
            <a:avLst/>
          </a:prstGeom>
          <a:noFill/>
        </p:spPr>
        <p:txBody>
          <a:bodyPr wrap="square">
            <a:spAutoFit/>
          </a:bodyPr>
          <a:lstStyle/>
          <a:p>
            <a:pPr algn="l">
              <a:lnSpc>
                <a:spcPts val="2400"/>
              </a:lnSpc>
              <a:spcBef>
                <a:spcPts val="1500"/>
              </a:spcBef>
              <a:spcAft>
                <a:spcPts val="750"/>
              </a:spcAft>
              <a:buNone/>
            </a:pPr>
            <a:r>
              <a:rPr lang="en-US" sz="2000" b="1" i="0" dirty="0">
                <a:effectLst/>
                <a:latin typeface="Calibri" panose="020F0502020204030204" pitchFamily="34" charset="0"/>
                <a:ea typeface="Calibri" panose="020F0502020204030204" pitchFamily="34" charset="0"/>
                <a:cs typeface="Calibri" panose="020F0502020204030204" pitchFamily="34" charset="0"/>
              </a:rPr>
              <a:t>Scientific Notation Rules</a:t>
            </a:r>
          </a:p>
          <a:p>
            <a:pPr algn="l">
              <a:lnSpc>
                <a:spcPts val="1800"/>
              </a:lnSpc>
              <a:spcAft>
                <a:spcPts val="1200"/>
              </a:spcAft>
              <a:buNone/>
            </a:pPr>
            <a:r>
              <a:rPr lang="en-US" sz="2000" b="0" i="0" dirty="0">
                <a:effectLst/>
                <a:latin typeface="Calibri" panose="020F0502020204030204" pitchFamily="34" charset="0"/>
                <a:ea typeface="Calibri" panose="020F0502020204030204" pitchFamily="34" charset="0"/>
                <a:cs typeface="Calibri" panose="020F0502020204030204" pitchFamily="34" charset="0"/>
              </a:rPr>
              <a:t>To determine the power or exponent of 10, we must follow the rule listed below:</a:t>
            </a:r>
          </a:p>
          <a:p>
            <a:pPr lvl="1">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The base should be always 10</a:t>
            </a:r>
          </a:p>
          <a:p>
            <a:pPr lvl="1">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The exponent must be a non-zero integer, that means it can be either positive or negative</a:t>
            </a:r>
          </a:p>
          <a:p>
            <a:pPr lvl="1">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The absolute value of the coefficient is greater than or equal to 1 but it should be less than 10</a:t>
            </a:r>
          </a:p>
          <a:p>
            <a:pPr lvl="1">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 Coefficients can be positive or negative numbers including whole and decimal numbers</a:t>
            </a:r>
          </a:p>
          <a:p>
            <a:pPr lvl="1">
              <a:spcAft>
                <a:spcPts val="375"/>
              </a:spcAft>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Aft>
                <a:spcPts val="375"/>
              </a:spcAft>
            </a:pPr>
            <a:r>
              <a:rPr lang="en-US" sz="2000" b="0" i="0" dirty="0">
                <a:effectLst/>
                <a:latin typeface="Calibri" panose="020F0502020204030204" pitchFamily="34" charset="0"/>
                <a:ea typeface="Calibri" panose="020F0502020204030204" pitchFamily="34" charset="0"/>
                <a:cs typeface="Calibri" panose="020F0502020204030204" pitchFamily="34" charset="0"/>
              </a:rPr>
              <a:t>1. If the given number is multiples of 10 then the decimal point has to move to the left, and the power of 10 will be positive.</a:t>
            </a:r>
            <a:br>
              <a:rPr lang="en-US" sz="2000" b="0" i="0" dirty="0">
                <a:effectLst/>
                <a:latin typeface="Calibri" panose="020F0502020204030204" pitchFamily="34" charset="0"/>
                <a:ea typeface="Calibri" panose="020F0502020204030204" pitchFamily="34" charset="0"/>
                <a:cs typeface="Calibri" panose="020F0502020204030204" pitchFamily="34" charset="0"/>
              </a:rPr>
            </a:br>
            <a:r>
              <a:rPr lang="en-US" sz="2000" b="0" i="0" dirty="0">
                <a:effectLst/>
                <a:latin typeface="Calibri" panose="020F0502020204030204" pitchFamily="34" charset="0"/>
                <a:ea typeface="Calibri" panose="020F0502020204030204" pitchFamily="34" charset="0"/>
                <a:cs typeface="Calibri" panose="020F0502020204030204" pitchFamily="34" charset="0"/>
              </a:rPr>
              <a:t>	Example: 6000 = 6 × 10</a:t>
            </a:r>
            <a:r>
              <a:rPr lang="en-US" sz="2000" b="0" i="0" baseline="30000" dirty="0">
                <a:effectLst/>
                <a:latin typeface="Calibri" panose="020F0502020204030204" pitchFamily="34" charset="0"/>
                <a:ea typeface="Calibri" panose="020F0502020204030204" pitchFamily="34" charset="0"/>
                <a:cs typeface="Calibri" panose="020F0502020204030204" pitchFamily="34" charset="0"/>
              </a:rPr>
              <a:t>3</a:t>
            </a:r>
            <a:r>
              <a:rPr lang="en-US" sz="2000" b="0" i="0" dirty="0">
                <a:effectLst/>
                <a:latin typeface="Calibri" panose="020F0502020204030204" pitchFamily="34" charset="0"/>
                <a:ea typeface="Calibri" panose="020F0502020204030204" pitchFamily="34" charset="0"/>
                <a:cs typeface="Calibri" panose="020F0502020204030204" pitchFamily="34" charset="0"/>
              </a:rPr>
              <a:t> is in scientific notation.</a:t>
            </a:r>
          </a:p>
          <a:p>
            <a:pPr algn="l">
              <a:spcAft>
                <a:spcPts val="375"/>
              </a:spcAft>
            </a:pPr>
            <a:r>
              <a:rPr lang="en-US" sz="2000" dirty="0">
                <a:latin typeface="Calibri" panose="020F0502020204030204" pitchFamily="34" charset="0"/>
                <a:ea typeface="Calibri" panose="020F0502020204030204" pitchFamily="34" charset="0"/>
                <a:cs typeface="Calibri" panose="020F0502020204030204" pitchFamily="34" charset="0"/>
              </a:rPr>
              <a:t>     2. </a:t>
            </a:r>
            <a:r>
              <a:rPr lang="en-US" sz="2000" b="0" i="0" dirty="0">
                <a:effectLst/>
                <a:latin typeface="Calibri" panose="020F0502020204030204" pitchFamily="34" charset="0"/>
                <a:ea typeface="Calibri" panose="020F0502020204030204" pitchFamily="34" charset="0"/>
                <a:cs typeface="Calibri" panose="020F0502020204030204" pitchFamily="34" charset="0"/>
              </a:rPr>
              <a:t>If the given number is smaller than 1, then the decimal point has to move to the right, so the power </a:t>
            </a:r>
            <a:r>
              <a:rPr lang="en-US" sz="2000" dirty="0">
                <a:latin typeface="Calibri" panose="020F0502020204030204" pitchFamily="34" charset="0"/>
                <a:ea typeface="Calibri" panose="020F0502020204030204" pitchFamily="34" charset="0"/>
                <a:cs typeface="Calibri" panose="020F0502020204030204" pitchFamily="34" charset="0"/>
              </a:rPr>
              <a:t>   </a:t>
            </a:r>
          </a:p>
          <a:p>
            <a:pPr algn="l">
              <a:spcAft>
                <a:spcPts val="375"/>
              </a:spcAft>
            </a:pPr>
            <a:r>
              <a:rPr lang="en-US" sz="2000" b="0" i="0" dirty="0">
                <a:effectLst/>
                <a:latin typeface="Calibri" panose="020F0502020204030204" pitchFamily="34" charset="0"/>
                <a:ea typeface="Calibri" panose="020F0502020204030204" pitchFamily="34" charset="0"/>
                <a:cs typeface="Calibri" panose="020F0502020204030204" pitchFamily="34" charset="0"/>
              </a:rPr>
              <a:t>     of 10 will be negative.</a:t>
            </a:r>
            <a:br>
              <a:rPr lang="en-US" sz="2000" b="0" i="0" dirty="0">
                <a:effectLst/>
                <a:latin typeface="Calibri" panose="020F0502020204030204" pitchFamily="34" charset="0"/>
                <a:ea typeface="Calibri" panose="020F0502020204030204" pitchFamily="34" charset="0"/>
                <a:cs typeface="Calibri" panose="020F0502020204030204" pitchFamily="34" charset="0"/>
              </a:rPr>
            </a:br>
            <a:r>
              <a:rPr lang="en-US" sz="2000" b="0" i="0" dirty="0">
                <a:effectLst/>
                <a:latin typeface="Calibri" panose="020F0502020204030204" pitchFamily="34" charset="0"/>
                <a:ea typeface="Calibri" panose="020F0502020204030204" pitchFamily="34" charset="0"/>
                <a:cs typeface="Calibri" panose="020F0502020204030204" pitchFamily="34" charset="0"/>
              </a:rPr>
              <a:t>                Example: 0.006 = 6 × 0.001 = 6 × 10</a:t>
            </a:r>
            <a:r>
              <a:rPr lang="en-US" sz="2000" b="0" i="0" baseline="30000" dirty="0">
                <a:effectLst/>
                <a:latin typeface="Calibri" panose="020F0502020204030204" pitchFamily="34" charset="0"/>
                <a:ea typeface="Calibri" panose="020F0502020204030204" pitchFamily="34" charset="0"/>
                <a:cs typeface="Calibri" panose="020F0502020204030204" pitchFamily="34" charset="0"/>
              </a:rPr>
              <a:t>-3</a:t>
            </a:r>
            <a:r>
              <a:rPr lang="en-US" sz="2000" b="0" i="0" dirty="0">
                <a:effectLst/>
                <a:latin typeface="Calibri" panose="020F0502020204030204" pitchFamily="34" charset="0"/>
                <a:ea typeface="Calibri" panose="020F0502020204030204" pitchFamily="34" charset="0"/>
                <a:cs typeface="Calibri" panose="020F0502020204030204" pitchFamily="34" charset="0"/>
              </a:rPr>
              <a:t> is in scientific notation.</a:t>
            </a:r>
          </a:p>
        </p:txBody>
      </p:sp>
    </p:spTree>
    <p:extLst>
      <p:ext uri="{BB962C8B-B14F-4D97-AF65-F5344CB8AC3E}">
        <p14:creationId xmlns:p14="http://schemas.microsoft.com/office/powerpoint/2010/main" xmlns="" val="292083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008955-35EE-DD22-DFE5-3B88C78B030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97E8CA5D-34E1-7C0F-0C8A-B70F5DCF92E7}"/>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D136EA45-F523-E51E-1A86-045B19E35523}"/>
              </a:ext>
            </a:extLst>
          </p:cNvPr>
          <p:cNvSpPr txBox="1"/>
          <p:nvPr/>
        </p:nvSpPr>
        <p:spPr>
          <a:xfrm>
            <a:off x="734785" y="928692"/>
            <a:ext cx="10722429" cy="6247864"/>
          </a:xfrm>
          <a:prstGeom prst="rect">
            <a:avLst/>
          </a:prstGeom>
          <a:noFill/>
        </p:spPr>
        <p:txBody>
          <a:bodyPr wrap="square">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Scientific measurements are reported so that every digit is certain except the last, which is estimated. Significant figures (sig figs) are the digits in a number that carry meaning about its precision. They are crucial in scientific measurements and calculations to ensure accuracy and proper representation of uncertainty.</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a:buNone/>
            </a:pPr>
            <a:r>
              <a:rPr lang="en-US" sz="2000" b="1" dirty="0">
                <a:latin typeface="Calibri" panose="020F0502020204030204" pitchFamily="34" charset="0"/>
                <a:ea typeface="Calibri" panose="020F0502020204030204" pitchFamily="34" charset="0"/>
                <a:cs typeface="Calibri" panose="020F0502020204030204" pitchFamily="34" charset="0"/>
              </a:rPr>
              <a:t>Rules for Identifying Significant Figures</a:t>
            </a:r>
          </a:p>
          <a:p>
            <a:pPr>
              <a:buNone/>
            </a:pPr>
            <a:endParaRPr lang="en-US" sz="2000" b="1" dirty="0">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000" b="1" dirty="0">
                <a:latin typeface="Calibri" panose="020F0502020204030204" pitchFamily="34" charset="0"/>
                <a:ea typeface="Calibri" panose="020F0502020204030204" pitchFamily="34" charset="0"/>
                <a:cs typeface="Calibri" panose="020F0502020204030204" pitchFamily="34" charset="0"/>
              </a:rPr>
              <a:t>Non-Zero Digits Are Always Significant</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123.45 has </a:t>
            </a:r>
            <a:r>
              <a:rPr lang="en-US" sz="2000" b="1" dirty="0">
                <a:latin typeface="Calibri" panose="020F0502020204030204" pitchFamily="34" charset="0"/>
                <a:ea typeface="Calibri" panose="020F0502020204030204" pitchFamily="34" charset="0"/>
                <a:cs typeface="Calibri" panose="020F0502020204030204" pitchFamily="34" charset="0"/>
              </a:rPr>
              <a:t>5 significant figures</a:t>
            </a:r>
            <a:r>
              <a:rPr lang="en-US" sz="2000" dirty="0">
                <a:latin typeface="Calibri" panose="020F0502020204030204" pitchFamily="34" charset="0"/>
                <a:ea typeface="Calibri" panose="020F0502020204030204" pitchFamily="34" charset="0"/>
                <a:cs typeface="Calibri" panose="020F0502020204030204" pitchFamily="34" charset="0"/>
              </a:rPr>
              <a:t>.</a:t>
            </a:r>
          </a:p>
          <a:p>
            <a:pPr>
              <a:buFont typeface="+mj-lt"/>
              <a:buAutoNum type="arabicPeriod"/>
            </a:pPr>
            <a:r>
              <a:rPr lang="en-US" sz="2000" b="1" dirty="0">
                <a:latin typeface="Calibri" panose="020F0502020204030204" pitchFamily="34" charset="0"/>
                <a:ea typeface="Calibri" panose="020F0502020204030204" pitchFamily="34" charset="0"/>
                <a:cs typeface="Calibri" panose="020F0502020204030204" pitchFamily="34" charset="0"/>
              </a:rPr>
              <a:t>Leading Zeros Are Not Significant</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0.0045 has </a:t>
            </a:r>
            <a:r>
              <a:rPr lang="en-US" sz="2000" b="1" dirty="0">
                <a:latin typeface="Calibri" panose="020F0502020204030204" pitchFamily="34" charset="0"/>
                <a:ea typeface="Calibri" panose="020F0502020204030204" pitchFamily="34" charset="0"/>
                <a:cs typeface="Calibri" panose="020F0502020204030204" pitchFamily="34" charset="0"/>
              </a:rPr>
              <a:t>2 significant figures</a:t>
            </a:r>
            <a:r>
              <a:rPr lang="en-US" sz="2000" dirty="0">
                <a:latin typeface="Calibri" panose="020F0502020204030204" pitchFamily="34" charset="0"/>
                <a:ea typeface="Calibri" panose="020F0502020204030204" pitchFamily="34" charset="0"/>
                <a:cs typeface="Calibri" panose="020F0502020204030204" pitchFamily="34" charset="0"/>
              </a:rPr>
              <a:t> (4 and 5).</a:t>
            </a:r>
          </a:p>
          <a:p>
            <a:pPr>
              <a:buFont typeface="+mj-lt"/>
              <a:buAutoNum type="arabicPeriod"/>
            </a:pPr>
            <a:r>
              <a:rPr lang="en-US" sz="2000" b="1" dirty="0">
                <a:latin typeface="Calibri" panose="020F0502020204030204" pitchFamily="34" charset="0"/>
                <a:ea typeface="Calibri" panose="020F0502020204030204" pitchFamily="34" charset="0"/>
                <a:cs typeface="Calibri" panose="020F0502020204030204" pitchFamily="34" charset="0"/>
              </a:rPr>
              <a:t>Captive (Embedded) Zeros Are Significant</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1004 has </a:t>
            </a:r>
            <a:r>
              <a:rPr lang="en-US" sz="2000" b="1" dirty="0">
                <a:latin typeface="Calibri" panose="020F0502020204030204" pitchFamily="34" charset="0"/>
                <a:ea typeface="Calibri" panose="020F0502020204030204" pitchFamily="34" charset="0"/>
                <a:cs typeface="Calibri" panose="020F0502020204030204" pitchFamily="34" charset="0"/>
              </a:rPr>
              <a:t>4 significant figures</a:t>
            </a:r>
            <a:r>
              <a:rPr lang="en-US" sz="2000" dirty="0">
                <a:latin typeface="Calibri" panose="020F0502020204030204" pitchFamily="34" charset="0"/>
                <a:ea typeface="Calibri" panose="020F0502020204030204" pitchFamily="34" charset="0"/>
                <a:cs typeface="Calibri" panose="020F0502020204030204" pitchFamily="34" charset="0"/>
              </a:rPr>
              <a:t>.</a:t>
            </a:r>
          </a:p>
          <a:p>
            <a:pPr>
              <a:buFont typeface="+mj-lt"/>
              <a:buAutoNum type="arabicPeriod"/>
            </a:pPr>
            <a:r>
              <a:rPr lang="en-US" sz="2000" b="1" dirty="0">
                <a:latin typeface="Calibri" panose="020F0502020204030204" pitchFamily="34" charset="0"/>
                <a:ea typeface="Calibri" panose="020F0502020204030204" pitchFamily="34" charset="0"/>
                <a:cs typeface="Calibri" panose="020F0502020204030204" pitchFamily="34" charset="0"/>
              </a:rPr>
              <a:t>Trailing Zeros in a Decimal Number Are Significant</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45.00 has </a:t>
            </a:r>
            <a:r>
              <a:rPr lang="en-US" sz="2000" b="1" dirty="0">
                <a:latin typeface="Calibri" panose="020F0502020204030204" pitchFamily="34" charset="0"/>
                <a:ea typeface="Calibri" panose="020F0502020204030204" pitchFamily="34" charset="0"/>
                <a:cs typeface="Calibri" panose="020F0502020204030204" pitchFamily="34" charset="0"/>
              </a:rPr>
              <a:t>4 significant figures</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0.780 has </a:t>
            </a:r>
            <a:r>
              <a:rPr lang="en-US" sz="2000" b="1" dirty="0">
                <a:latin typeface="Calibri" panose="020F0502020204030204" pitchFamily="34" charset="0"/>
                <a:ea typeface="Calibri" panose="020F0502020204030204" pitchFamily="34" charset="0"/>
                <a:cs typeface="Calibri" panose="020F0502020204030204" pitchFamily="34" charset="0"/>
              </a:rPr>
              <a:t>3 significant figures</a:t>
            </a:r>
            <a:r>
              <a:rPr lang="en-US" sz="2000" dirty="0">
                <a:latin typeface="Calibri" panose="020F0502020204030204" pitchFamily="34" charset="0"/>
                <a:ea typeface="Calibri" panose="020F0502020204030204" pitchFamily="34" charset="0"/>
                <a:cs typeface="Calibri" panose="020F0502020204030204" pitchFamily="34" charset="0"/>
              </a:rPr>
              <a:t>.</a:t>
            </a:r>
          </a:p>
          <a:p>
            <a:pPr>
              <a:buFont typeface="+mj-lt"/>
              <a:buAutoNum type="arabicPeriod"/>
            </a:pPr>
            <a:r>
              <a:rPr lang="en-US" sz="2000" b="1" dirty="0">
                <a:latin typeface="Calibri" panose="020F0502020204030204" pitchFamily="34" charset="0"/>
                <a:ea typeface="Calibri" panose="020F0502020204030204" pitchFamily="34" charset="0"/>
                <a:cs typeface="Calibri" panose="020F0502020204030204" pitchFamily="34" charset="0"/>
              </a:rPr>
              <a:t>Trailing Zeros in a Whole Number Without a Decimal Are Not Significant</a:t>
            </a:r>
            <a:r>
              <a:rPr lang="en-US" sz="2000" dirty="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Example: 100 has </a:t>
            </a:r>
            <a:r>
              <a:rPr lang="en-US" sz="2000" b="1" dirty="0">
                <a:latin typeface="Calibri" panose="020F0502020204030204" pitchFamily="34" charset="0"/>
                <a:ea typeface="Calibri" panose="020F0502020204030204" pitchFamily="34" charset="0"/>
                <a:cs typeface="Calibri" panose="020F0502020204030204" pitchFamily="34" charset="0"/>
              </a:rPr>
              <a:t>1 significant figure</a:t>
            </a:r>
            <a:r>
              <a:rPr lang="en-US" sz="2000" dirty="0">
                <a:latin typeface="Calibri" panose="020F0502020204030204" pitchFamily="34" charset="0"/>
                <a:ea typeface="Calibri" panose="020F0502020204030204" pitchFamily="34" charset="0"/>
                <a:cs typeface="Calibri" panose="020F0502020204030204" pitchFamily="34" charset="0"/>
              </a:rPr>
              <a:t>.</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xmlns="" val="371901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6164C4-37D5-7168-B17B-AE941D65806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AB663E3B-790B-262C-9391-B9CE1C54964B}"/>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0E1E0A10-20D4-8B6B-69E8-21D8AD9FB521}"/>
              </a:ext>
            </a:extLst>
          </p:cNvPr>
          <p:cNvSpPr txBox="1"/>
          <p:nvPr/>
        </p:nvSpPr>
        <p:spPr>
          <a:xfrm>
            <a:off x="1121228" y="1025996"/>
            <a:ext cx="9949544" cy="3637919"/>
          </a:xfrm>
          <a:prstGeom prst="rect">
            <a:avLst/>
          </a:prstGeom>
          <a:noFill/>
        </p:spPr>
        <p:txBody>
          <a:bodyPr wrap="square">
            <a:spAutoFit/>
          </a:bodyPr>
          <a:lstStyle/>
          <a:p>
            <a:pPr>
              <a:lnSpc>
                <a:spcPct val="200000"/>
              </a:lnSpc>
              <a:buNone/>
            </a:pPr>
            <a:r>
              <a:rPr lang="en-US" b="1" dirty="0"/>
              <a:t>Rounding Rules</a:t>
            </a:r>
          </a:p>
          <a:p>
            <a:pPr>
              <a:lnSpc>
                <a:spcPct val="200000"/>
              </a:lnSpc>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If the digit to be dropped is less than 5, leave the preceding digit unchanged.</a:t>
            </a:r>
          </a:p>
          <a:p>
            <a:pPr>
              <a:lnSpc>
                <a:spcPct val="200000"/>
              </a:lnSpc>
            </a:pPr>
            <a:r>
              <a:rPr lang="en-US" sz="2000" dirty="0">
                <a:latin typeface="Calibri" panose="020F0502020204030204" pitchFamily="34" charset="0"/>
                <a:ea typeface="Calibri" panose="020F0502020204030204" pitchFamily="34" charset="0"/>
                <a:cs typeface="Calibri" panose="020F0502020204030204" pitchFamily="34" charset="0"/>
              </a:rPr>
              <a:t>	Example: 4.347 rounded to 3 significant figures → 4.34.</a:t>
            </a:r>
          </a:p>
          <a:p>
            <a:pPr>
              <a:lnSpc>
                <a:spcPct val="200000"/>
              </a:lnSpc>
            </a:pPr>
            <a:endParaRPr lang="en-US" sz="2000" dirty="0">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US" sz="2000" dirty="0">
                <a:latin typeface="Calibri" panose="020F0502020204030204" pitchFamily="34" charset="0"/>
                <a:ea typeface="Calibri" panose="020F0502020204030204" pitchFamily="34" charset="0"/>
                <a:cs typeface="Calibri" panose="020F0502020204030204" pitchFamily="34" charset="0"/>
              </a:rPr>
              <a:t>2. If the digit to be dropped is 5 or greater, round up the preceding digit.</a:t>
            </a:r>
          </a:p>
          <a:p>
            <a:pPr lvl="1">
              <a:lnSpc>
                <a:spcPct val="200000"/>
              </a:lnSpc>
            </a:pPr>
            <a:r>
              <a:rPr lang="en-US" sz="2000" dirty="0">
                <a:latin typeface="Calibri" panose="020F0502020204030204" pitchFamily="34" charset="0"/>
                <a:ea typeface="Calibri" panose="020F0502020204030204" pitchFamily="34" charset="0"/>
                <a:cs typeface="Calibri" panose="020F0502020204030204" pitchFamily="34" charset="0"/>
              </a:rPr>
              <a:t>	Example: 0.03257 rounded to 3 significant figures → 0.0326.</a:t>
            </a:r>
          </a:p>
        </p:txBody>
      </p:sp>
    </p:spTree>
    <p:extLst>
      <p:ext uri="{BB962C8B-B14F-4D97-AF65-F5344CB8AC3E}">
        <p14:creationId xmlns:p14="http://schemas.microsoft.com/office/powerpoint/2010/main" xmlns="" val="3321642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22AF9F6-F2FB-EBE7-599A-A1AB88F222D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9C6D1444-E5E2-7F14-76C7-21092761823D}"/>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xmlns="" id="{B9B41C2B-AC2A-14B6-E39E-BB7858F7484C}"/>
              </a:ext>
            </a:extLst>
          </p:cNvPr>
          <p:cNvPicPr>
            <a:picLocks noChangeAspect="1"/>
          </p:cNvPicPr>
          <p:nvPr/>
        </p:nvPicPr>
        <p:blipFill>
          <a:blip r:embed="rId2"/>
          <a:stretch>
            <a:fillRect/>
          </a:stretch>
        </p:blipFill>
        <p:spPr>
          <a:xfrm>
            <a:off x="3156857" y="982691"/>
            <a:ext cx="8164286" cy="5453488"/>
          </a:xfrm>
          <a:prstGeom prst="rect">
            <a:avLst/>
          </a:prstGeom>
        </p:spPr>
      </p:pic>
    </p:spTree>
    <p:extLst>
      <p:ext uri="{BB962C8B-B14F-4D97-AF65-F5344CB8AC3E}">
        <p14:creationId xmlns:p14="http://schemas.microsoft.com/office/powerpoint/2010/main" xmlns="" val="551602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065162-C580-8239-D08C-2195C48AD38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8519D568-AA4C-9203-32D6-86FDB52551AC}"/>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59E4B2A4-7065-18F7-1274-7B704DC20A43}"/>
              </a:ext>
            </a:extLst>
          </p:cNvPr>
          <p:cNvSpPr txBox="1"/>
          <p:nvPr/>
        </p:nvSpPr>
        <p:spPr>
          <a:xfrm>
            <a:off x="1034143" y="674914"/>
            <a:ext cx="9916885" cy="5693610"/>
          </a:xfrm>
          <a:prstGeom prst="rect">
            <a:avLst/>
          </a:prstGeom>
          <a:noFill/>
        </p:spPr>
        <p:txBody>
          <a:bodyPr wrap="square">
            <a:spAutoFit/>
          </a:bodyPr>
          <a:lstStyle/>
          <a:p>
            <a:pPr>
              <a:lnSpc>
                <a:spcPts val="2400"/>
              </a:lnSpc>
              <a:spcBef>
                <a:spcPts val="1500"/>
              </a:spcBef>
              <a:spcAft>
                <a:spcPts val="750"/>
              </a:spcAft>
              <a:buNone/>
            </a:pPr>
            <a:r>
              <a:rPr lang="en-US" sz="2000" b="1" dirty="0">
                <a:effectLst/>
                <a:latin typeface="Calibri" panose="020F0502020204030204" pitchFamily="34" charset="0"/>
                <a:ea typeface="Calibri" panose="020F0502020204030204" pitchFamily="34" charset="0"/>
                <a:cs typeface="Calibri" panose="020F0502020204030204" pitchFamily="34" charset="0"/>
              </a:rPr>
              <a:t>Accuracy</a:t>
            </a:r>
          </a:p>
          <a:p>
            <a:pPr>
              <a:lnSpc>
                <a:spcPts val="1800"/>
              </a:lnSpc>
              <a:spcAft>
                <a:spcPts val="750"/>
              </a:spcAft>
              <a:buNone/>
            </a:pPr>
            <a:r>
              <a:rPr lang="en-US" sz="2000" b="0" dirty="0">
                <a:effectLst/>
                <a:latin typeface="Calibri" panose="020F0502020204030204" pitchFamily="34" charset="0"/>
                <a:ea typeface="Calibri" panose="020F0502020204030204" pitchFamily="34" charset="0"/>
                <a:cs typeface="Calibri" panose="020F0502020204030204" pitchFamily="34" charset="0"/>
              </a:rPr>
              <a:t>The ability of an instrument to measure the accurate value is known as accuracy. In other words, it is the </a:t>
            </a:r>
            <a:r>
              <a:rPr lang="en-US" sz="2000" b="1" dirty="0" err="1">
                <a:effectLst/>
                <a:latin typeface="Calibri" panose="020F0502020204030204" pitchFamily="34" charset="0"/>
                <a:ea typeface="Calibri" panose="020F0502020204030204" pitchFamily="34" charset="0"/>
                <a:cs typeface="Calibri" panose="020F0502020204030204" pitchFamily="34" charset="0"/>
              </a:rPr>
              <a:t>the</a:t>
            </a:r>
            <a:r>
              <a:rPr lang="en-US" sz="2000" b="1" dirty="0">
                <a:effectLst/>
                <a:latin typeface="Calibri" panose="020F0502020204030204" pitchFamily="34" charset="0"/>
                <a:ea typeface="Calibri" panose="020F0502020204030204" pitchFamily="34" charset="0"/>
                <a:cs typeface="Calibri" panose="020F0502020204030204" pitchFamily="34" charset="0"/>
              </a:rPr>
              <a:t> closeness of the measured value to a standard or true value</a:t>
            </a:r>
            <a:r>
              <a:rPr lang="en-US" sz="2000" b="0" dirty="0">
                <a:effectLst/>
                <a:latin typeface="Calibri" panose="020F0502020204030204" pitchFamily="34" charset="0"/>
                <a:ea typeface="Calibri" panose="020F0502020204030204" pitchFamily="34" charset="0"/>
                <a:cs typeface="Calibri" panose="020F0502020204030204" pitchFamily="34" charset="0"/>
              </a:rPr>
              <a:t>. Accuracy is obtained by taking small readings. The small reading reduces the error of the calculation. The accuracy of the system is classified into three types as follows:</a:t>
            </a:r>
          </a:p>
          <a:p>
            <a:pPr marL="1143000" lvl="2" indent="-228600">
              <a:spcAft>
                <a:spcPts val="375"/>
              </a:spcAft>
              <a:buFont typeface="Arial" panose="020B0604020202020204" pitchFamily="34" charset="0"/>
              <a:buChar char="•"/>
            </a:pPr>
            <a:r>
              <a:rPr lang="en-US" sz="2000" b="0" dirty="0">
                <a:effectLst/>
                <a:latin typeface="Calibri" panose="020F0502020204030204" pitchFamily="34" charset="0"/>
                <a:ea typeface="Calibri" panose="020F0502020204030204" pitchFamily="34" charset="0"/>
                <a:cs typeface="Calibri" panose="020F0502020204030204" pitchFamily="34" charset="0"/>
              </a:rPr>
              <a:t>Point Accuracy</a:t>
            </a:r>
          </a:p>
          <a:p>
            <a:pPr>
              <a:lnSpc>
                <a:spcPts val="1800"/>
              </a:lnSpc>
              <a:spcAft>
                <a:spcPts val="750"/>
              </a:spcAft>
              <a:buNone/>
            </a:pPr>
            <a:r>
              <a:rPr lang="en-US" sz="2000" b="0" dirty="0">
                <a:effectLst/>
                <a:latin typeface="Calibri" panose="020F0502020204030204" pitchFamily="34" charset="0"/>
                <a:ea typeface="Calibri" panose="020F0502020204030204" pitchFamily="34" charset="0"/>
                <a:cs typeface="Calibri" panose="020F0502020204030204" pitchFamily="34" charset="0"/>
              </a:rPr>
              <a:t>The accuracy of the instrument only at a particular point on its scale is known as point accuracy. It is important to note that this accuracy does not give any information about the general accuracy of the instrument.</a:t>
            </a:r>
          </a:p>
          <a:p>
            <a:pPr marL="1143000" lvl="2" indent="-228600">
              <a:spcAft>
                <a:spcPts val="375"/>
              </a:spcAft>
              <a:buFont typeface="Arial" panose="020B0604020202020204" pitchFamily="34" charset="0"/>
              <a:buChar char="•"/>
            </a:pPr>
            <a:r>
              <a:rPr lang="en-US" sz="2000" b="0" dirty="0">
                <a:effectLst/>
                <a:latin typeface="Calibri" panose="020F0502020204030204" pitchFamily="34" charset="0"/>
                <a:ea typeface="Calibri" panose="020F0502020204030204" pitchFamily="34" charset="0"/>
                <a:cs typeface="Calibri" panose="020F0502020204030204" pitchFamily="34" charset="0"/>
              </a:rPr>
              <a:t>Accuracy as Percentage of Scale Range</a:t>
            </a:r>
          </a:p>
          <a:p>
            <a:pPr>
              <a:lnSpc>
                <a:spcPts val="1800"/>
              </a:lnSpc>
              <a:spcAft>
                <a:spcPts val="750"/>
              </a:spcAft>
              <a:buNone/>
            </a:pPr>
            <a:r>
              <a:rPr lang="en-US" sz="2000" b="0" dirty="0">
                <a:effectLst/>
                <a:latin typeface="Calibri" panose="020F0502020204030204" pitchFamily="34" charset="0"/>
                <a:ea typeface="Calibri" panose="020F0502020204030204" pitchFamily="34" charset="0"/>
                <a:cs typeface="Calibri" panose="020F0502020204030204" pitchFamily="34" charset="0"/>
              </a:rPr>
              <a:t>The uniform scale range determines the accuracy of a measurement. This can be better understood with the help of the following example:</a:t>
            </a:r>
          </a:p>
          <a:p>
            <a:pPr>
              <a:lnSpc>
                <a:spcPts val="1800"/>
              </a:lnSpc>
              <a:spcAft>
                <a:spcPts val="750"/>
              </a:spcAft>
              <a:buNone/>
            </a:pPr>
            <a:r>
              <a:rPr lang="en-US" sz="2000" b="0" dirty="0">
                <a:effectLst/>
                <a:latin typeface="Calibri" panose="020F0502020204030204" pitchFamily="34" charset="0"/>
                <a:ea typeface="Calibri" panose="020F0502020204030204" pitchFamily="34" charset="0"/>
                <a:cs typeface="Calibri" panose="020F0502020204030204" pitchFamily="34" charset="0"/>
              </a:rPr>
              <a:t/>
            </a:r>
            <a:br>
              <a:rPr lang="en-US" sz="2000" b="0" dirty="0">
                <a:effectLst/>
                <a:latin typeface="Calibri" panose="020F0502020204030204" pitchFamily="34" charset="0"/>
                <a:ea typeface="Calibri" panose="020F0502020204030204" pitchFamily="34" charset="0"/>
                <a:cs typeface="Calibri" panose="020F0502020204030204" pitchFamily="34" charset="0"/>
              </a:rPr>
            </a:br>
            <a:r>
              <a:rPr lang="en-US" sz="2000" b="0" dirty="0">
                <a:effectLst/>
                <a:latin typeface="Calibri" panose="020F0502020204030204" pitchFamily="34" charset="0"/>
                <a:ea typeface="Calibri" panose="020F0502020204030204" pitchFamily="34" charset="0"/>
                <a:cs typeface="Calibri" panose="020F0502020204030204" pitchFamily="34" charset="0"/>
              </a:rPr>
              <a:t>Consider a thermometer having the scale range up to 500</a:t>
            </a:r>
            <a:r>
              <a:rPr lang="en-US" sz="2000" b="0" baseline="30000" dirty="0">
                <a:effectLst/>
                <a:latin typeface="Calibri" panose="020F0502020204030204" pitchFamily="34" charset="0"/>
                <a:ea typeface="Calibri" panose="020F0502020204030204" pitchFamily="34" charset="0"/>
                <a:cs typeface="Calibri" panose="020F0502020204030204" pitchFamily="34" charset="0"/>
              </a:rPr>
              <a:t>º</a:t>
            </a:r>
            <a:r>
              <a:rPr lang="en-US" sz="2000" b="0" dirty="0">
                <a:effectLst/>
                <a:latin typeface="Calibri" panose="020F0502020204030204" pitchFamily="34" charset="0"/>
                <a:ea typeface="Calibri" panose="020F0502020204030204" pitchFamily="34" charset="0"/>
                <a:cs typeface="Calibri" panose="020F0502020204030204" pitchFamily="34" charset="0"/>
              </a:rPr>
              <a:t>C. The thermometer has an accuracy of ±0.5 percent of scale range i.e. 0.005 x 500 = ± 2.5 ºC. Therefore, the reading will have a maximum error of ± 2.5 ºC.</a:t>
            </a:r>
          </a:p>
          <a:p>
            <a:pPr marL="1143000" lvl="2" indent="-228600">
              <a:spcAft>
                <a:spcPts val="375"/>
              </a:spcAft>
              <a:buFont typeface="Arial" panose="020B0604020202020204" pitchFamily="34" charset="0"/>
              <a:buChar char="•"/>
            </a:pPr>
            <a:r>
              <a:rPr lang="en-US" sz="2000" b="0" dirty="0">
                <a:effectLst/>
                <a:latin typeface="Calibri" panose="020F0502020204030204" pitchFamily="34" charset="0"/>
                <a:ea typeface="Calibri" panose="020F0502020204030204" pitchFamily="34" charset="0"/>
                <a:cs typeface="Calibri" panose="020F0502020204030204" pitchFamily="34" charset="0"/>
              </a:rPr>
              <a:t>Accuracy as Percentage of True Value</a:t>
            </a:r>
          </a:p>
          <a:p>
            <a:pPr>
              <a:lnSpc>
                <a:spcPts val="1800"/>
              </a:lnSpc>
              <a:spcAft>
                <a:spcPts val="750"/>
              </a:spcAft>
            </a:pPr>
            <a:r>
              <a:rPr lang="en-US" sz="2000" b="0" dirty="0">
                <a:effectLst/>
                <a:latin typeface="Calibri" panose="020F0502020204030204" pitchFamily="34" charset="0"/>
                <a:ea typeface="Calibri" panose="020F0502020204030204" pitchFamily="34" charset="0"/>
                <a:cs typeface="Calibri" panose="020F0502020204030204" pitchFamily="34" charset="0"/>
              </a:rPr>
              <a:t>Such type of accuracy of the instruments is determined by identifying the measured value regarding their true value. The accuracy of the instruments is neglected up to ±0.5 percent from the true value.</a:t>
            </a:r>
          </a:p>
        </p:txBody>
      </p:sp>
    </p:spTree>
    <p:extLst>
      <p:ext uri="{BB962C8B-B14F-4D97-AF65-F5344CB8AC3E}">
        <p14:creationId xmlns:p14="http://schemas.microsoft.com/office/powerpoint/2010/main" xmlns="" val="1466603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7A4F8CB-B105-28F0-F329-02CEE3166B5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FACD6FE0-97EE-1E2E-211B-7F882AF919F8}"/>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0EB0AA57-6AE9-C32C-AE54-6474DECF9B8D}"/>
              </a:ext>
            </a:extLst>
          </p:cNvPr>
          <p:cNvSpPr txBox="1"/>
          <p:nvPr/>
        </p:nvSpPr>
        <p:spPr>
          <a:xfrm>
            <a:off x="1240971" y="1012056"/>
            <a:ext cx="9753600" cy="3513526"/>
          </a:xfrm>
          <a:prstGeom prst="rect">
            <a:avLst/>
          </a:prstGeom>
          <a:noFill/>
        </p:spPr>
        <p:txBody>
          <a:bodyPr wrap="square">
            <a:spAutoFit/>
          </a:bodyPr>
          <a:lstStyle/>
          <a:p>
            <a:pPr algn="l">
              <a:lnSpc>
                <a:spcPts val="2400"/>
              </a:lnSpc>
              <a:spcBef>
                <a:spcPts val="1500"/>
              </a:spcBef>
              <a:spcAft>
                <a:spcPts val="750"/>
              </a:spcAft>
              <a:buNone/>
            </a:pPr>
            <a:r>
              <a:rPr lang="en-US" sz="2000" b="1" i="0" dirty="0">
                <a:effectLst/>
                <a:latin typeface="Calibri" panose="020F0502020204030204" pitchFamily="34" charset="0"/>
                <a:ea typeface="Calibri" panose="020F0502020204030204" pitchFamily="34" charset="0"/>
                <a:cs typeface="Calibri" panose="020F0502020204030204" pitchFamily="34" charset="0"/>
              </a:rPr>
              <a:t>Precision</a:t>
            </a:r>
          </a:p>
          <a:p>
            <a:pPr algn="just">
              <a:lnSpc>
                <a:spcPts val="1800"/>
              </a:lnSpc>
              <a:spcAft>
                <a:spcPts val="750"/>
              </a:spcAft>
              <a:buNone/>
            </a:pPr>
            <a:r>
              <a:rPr lang="en-US" sz="2000" b="0" i="0" dirty="0">
                <a:effectLst/>
                <a:latin typeface="Calibri" panose="020F0502020204030204" pitchFamily="34" charset="0"/>
                <a:ea typeface="Calibri" panose="020F0502020204030204" pitchFamily="34" charset="0"/>
                <a:cs typeface="Calibri" panose="020F0502020204030204" pitchFamily="34" charset="0"/>
              </a:rPr>
              <a:t>The closeness of two or more measurements to each other is known as the precision of a substance. If you weigh a given substance five times and get 3.2 kg each time, then your measurement is very precise but not necessarily accurate. Precision is independent of accuracy. The below examples will tell you about how you can be precise but not accurate and vice versa. Precision is sometimes separated into:</a:t>
            </a:r>
          </a:p>
          <a:p>
            <a:pPr marL="1143000" lvl="2" indent="-228600" algn="l">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Repeatability</a:t>
            </a:r>
          </a:p>
          <a:p>
            <a:pPr algn="l">
              <a:lnSpc>
                <a:spcPts val="1800"/>
              </a:lnSpc>
              <a:spcAft>
                <a:spcPts val="750"/>
              </a:spcAft>
              <a:buNone/>
            </a:pPr>
            <a:r>
              <a:rPr lang="en-US" sz="2000" b="0" i="0" dirty="0">
                <a:effectLst/>
                <a:latin typeface="Calibri" panose="020F0502020204030204" pitchFamily="34" charset="0"/>
                <a:ea typeface="Calibri" panose="020F0502020204030204" pitchFamily="34" charset="0"/>
                <a:cs typeface="Calibri" panose="020F0502020204030204" pitchFamily="34" charset="0"/>
              </a:rPr>
              <a:t>The variation arising when the conditions are kept identical and repeated measurements are taken during a short time period.</a:t>
            </a:r>
          </a:p>
          <a:p>
            <a:pPr marL="1143000" lvl="2" indent="-228600" algn="l">
              <a:spcAft>
                <a:spcPts val="375"/>
              </a:spcAft>
              <a:buFont typeface="Arial" panose="020B0604020202020204" pitchFamily="34" charset="0"/>
              <a:buChar char="•"/>
            </a:pPr>
            <a:r>
              <a:rPr lang="en-US" sz="2000" b="0" i="0" dirty="0">
                <a:effectLst/>
                <a:latin typeface="Calibri" panose="020F0502020204030204" pitchFamily="34" charset="0"/>
                <a:ea typeface="Calibri" panose="020F0502020204030204" pitchFamily="34" charset="0"/>
                <a:cs typeface="Calibri" panose="020F0502020204030204" pitchFamily="34" charset="0"/>
              </a:rPr>
              <a:t>Reproducibility</a:t>
            </a:r>
          </a:p>
          <a:p>
            <a:pPr algn="l">
              <a:lnSpc>
                <a:spcPts val="1800"/>
              </a:lnSpc>
              <a:spcAft>
                <a:spcPts val="750"/>
              </a:spcAft>
            </a:pPr>
            <a:r>
              <a:rPr lang="en-US" sz="2000" b="0" i="0" dirty="0">
                <a:effectLst/>
                <a:latin typeface="Calibri" panose="020F0502020204030204" pitchFamily="34" charset="0"/>
                <a:ea typeface="Calibri" panose="020F0502020204030204" pitchFamily="34" charset="0"/>
                <a:cs typeface="Calibri" panose="020F0502020204030204" pitchFamily="34" charset="0"/>
              </a:rPr>
              <a:t>The variation arises using the same measurement process among different instruments and operators, and over longer time periods.</a:t>
            </a:r>
          </a:p>
        </p:txBody>
      </p:sp>
    </p:spTree>
    <p:extLst>
      <p:ext uri="{BB962C8B-B14F-4D97-AF65-F5344CB8AC3E}">
        <p14:creationId xmlns:p14="http://schemas.microsoft.com/office/powerpoint/2010/main" xmlns="" val="2590998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D0AD585-4948-422B-4D4F-7E41F9904DC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3C1AB047-6070-55A1-E652-0BCDE3A356E8}"/>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a:extLst>
              <a:ext uri="{FF2B5EF4-FFF2-40B4-BE49-F238E27FC236}">
                <a16:creationId xmlns:a16="http://schemas.microsoft.com/office/drawing/2014/main" xmlns="" id="{3576CB65-BC50-0E9A-1742-B780A439494A}"/>
              </a:ext>
            </a:extLst>
          </p:cNvPr>
          <p:cNvGraphicFramePr>
            <a:graphicFrameLocks noGrp="1"/>
          </p:cNvGraphicFramePr>
          <p:nvPr>
            <p:extLst>
              <p:ext uri="{D42A27DB-BD31-4B8C-83A1-F6EECF244321}">
                <p14:modId xmlns:p14="http://schemas.microsoft.com/office/powerpoint/2010/main" xmlns="" val="3696165784"/>
              </p:ext>
            </p:extLst>
          </p:nvPr>
        </p:nvGraphicFramePr>
        <p:xfrm>
          <a:off x="1436915" y="1780082"/>
          <a:ext cx="9427028" cy="4401141"/>
        </p:xfrm>
        <a:graphic>
          <a:graphicData uri="http://schemas.openxmlformats.org/drawingml/2006/table">
            <a:tbl>
              <a:tblPr/>
              <a:tblGrid>
                <a:gridCol w="4653642">
                  <a:extLst>
                    <a:ext uri="{9D8B030D-6E8A-4147-A177-3AD203B41FA5}">
                      <a16:colId xmlns:a16="http://schemas.microsoft.com/office/drawing/2014/main" xmlns="" val="4124056517"/>
                    </a:ext>
                  </a:extLst>
                </a:gridCol>
                <a:gridCol w="4773386">
                  <a:extLst>
                    <a:ext uri="{9D8B030D-6E8A-4147-A177-3AD203B41FA5}">
                      <a16:colId xmlns:a16="http://schemas.microsoft.com/office/drawing/2014/main" xmlns="" val="3300504393"/>
                    </a:ext>
                  </a:extLst>
                </a:gridCol>
              </a:tblGrid>
              <a:tr h="278484">
                <a:tc>
                  <a:txBody>
                    <a:bodyPr/>
                    <a:lstStyle/>
                    <a:p>
                      <a:pPr algn="ctr">
                        <a:lnSpc>
                          <a:spcPts val="1500"/>
                        </a:lnSpc>
                      </a:pPr>
                      <a:r>
                        <a:rPr lang="en-US" sz="2000">
                          <a:solidFill>
                            <a:schemeClr val="tx1"/>
                          </a:solidFill>
                          <a:effectLst/>
                          <a:latin typeface="Calibri" panose="020F0502020204030204" pitchFamily="34" charset="0"/>
                          <a:ea typeface="Calibri" panose="020F0502020204030204" pitchFamily="34" charset="0"/>
                          <a:cs typeface="Calibri" panose="020F0502020204030204" pitchFamily="34" charset="0"/>
                        </a:rPr>
                        <a:t>Accuracy </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tc>
                  <a:txBody>
                    <a:bodyPr/>
                    <a:lstStyle/>
                    <a:p>
                      <a:pPr algn="ct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Precision</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xmlns="" val="4279759165"/>
                  </a:ext>
                </a:extLst>
              </a:tr>
              <a:tr h="1166159">
                <a:tc>
                  <a:txBody>
                    <a:bodyPr/>
                    <a:lstStyle/>
                    <a:p>
                      <a:pP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Accuracy refers to the level of agreement between the actual measurement and the absolute measurement.</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tc>
                  <a:txBody>
                    <a:bodyPr/>
                    <a:lstStyle/>
                    <a:p>
                      <a:pP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Precision implies the level of variation that lies in the values of several measurements of the same factor.</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xmlns="" val="2801551312"/>
                  </a:ext>
                </a:extLst>
              </a:tr>
              <a:tr h="722322">
                <a:tc>
                  <a:txBody>
                    <a:bodyPr/>
                    <a:lstStyle/>
                    <a:p>
                      <a:pP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Represents how closely the results agree with the standard value.</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tc>
                  <a:txBody>
                    <a:bodyPr/>
                    <a:lstStyle/>
                    <a:p>
                      <a:pPr>
                        <a:lnSpc>
                          <a:spcPts val="1500"/>
                        </a:lnSpc>
                      </a:pPr>
                      <a:r>
                        <a:rPr lang="en-US" sz="2000" b="0">
                          <a:solidFill>
                            <a:schemeClr val="tx1"/>
                          </a:solidFill>
                          <a:effectLst/>
                          <a:latin typeface="Calibri" panose="020F0502020204030204" pitchFamily="34" charset="0"/>
                          <a:ea typeface="Calibri" panose="020F0502020204030204" pitchFamily="34" charset="0"/>
                          <a:cs typeface="Calibri" panose="020F0502020204030204" pitchFamily="34" charset="0"/>
                        </a:rPr>
                        <a:t>Represents how closely results agree with one another.</a:t>
                      </a:r>
                      <a:endParaRPr lang="en-US" sz="20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xmlns="" val="3566407197"/>
                  </a:ext>
                </a:extLst>
              </a:tr>
              <a:tr h="870268">
                <a:tc>
                  <a:txBody>
                    <a:bodyPr/>
                    <a:lstStyle/>
                    <a:p>
                      <a:pPr>
                        <a:lnSpc>
                          <a:spcPts val="1500"/>
                        </a:lnSpc>
                      </a:pPr>
                      <a:r>
                        <a:rPr lang="en-US" sz="2000" b="0">
                          <a:solidFill>
                            <a:schemeClr val="tx1"/>
                          </a:solidFill>
                          <a:effectLst/>
                          <a:latin typeface="Calibri" panose="020F0502020204030204" pitchFamily="34" charset="0"/>
                          <a:ea typeface="Calibri" panose="020F0502020204030204" pitchFamily="34" charset="0"/>
                          <a:cs typeface="Calibri" panose="020F0502020204030204" pitchFamily="34" charset="0"/>
                        </a:rPr>
                        <a:t>Single-factor or measurement are needed.</a:t>
                      </a:r>
                      <a:endParaRPr lang="en-US" sz="20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tc>
                  <a:txBody>
                    <a:bodyPr/>
                    <a:lstStyle/>
                    <a:p>
                      <a:pPr>
                        <a:lnSpc>
                          <a:spcPts val="1500"/>
                        </a:lnSpc>
                      </a:pPr>
                      <a:r>
                        <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Multiple measurements or factors are needed to comment about precision.</a:t>
                      </a:r>
                      <a:endPar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3175"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xmlns="" val="3927048817"/>
                  </a:ext>
                </a:extLst>
              </a:tr>
              <a:tr h="1314105">
                <a:tc>
                  <a:txBody>
                    <a:bodyPr/>
                    <a:lstStyle/>
                    <a:p>
                      <a:pP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It is possible for a measurement to be accurate. For a measurement to be consistently accurate, it should also be precise.</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6350" cap="flat" cmpd="sng" algn="ctr">
                      <a:solidFill>
                        <a:srgbClr val="444444"/>
                      </a:solidFill>
                      <a:prstDash val="solid"/>
                      <a:round/>
                      <a:headEnd type="none" w="med" len="med"/>
                      <a:tailEnd type="none" w="med" len="med"/>
                    </a:lnB>
                    <a:solidFill>
                      <a:srgbClr val="F1EDFF"/>
                    </a:solidFill>
                  </a:tcPr>
                </a:tc>
                <a:tc>
                  <a:txBody>
                    <a:bodyPr/>
                    <a:lstStyle/>
                    <a:p>
                      <a:pPr>
                        <a:lnSpc>
                          <a:spcPts val="1500"/>
                        </a:lnSpc>
                      </a:pPr>
                      <a:r>
                        <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Results can be precise without being accurate. Alternatively, the results can be precise and accurate.</a:t>
                      </a:r>
                    </a:p>
                  </a:txBody>
                  <a:tcPr marL="39452" marR="39452" marT="59178" marB="59178" anchor="ctr">
                    <a:lnL w="3175" cap="flat" cmpd="sng" algn="ctr">
                      <a:solidFill>
                        <a:srgbClr val="444444"/>
                      </a:solidFill>
                      <a:prstDash val="solid"/>
                      <a:round/>
                      <a:headEnd type="none" w="med" len="med"/>
                      <a:tailEnd type="none" w="med" len="med"/>
                    </a:lnL>
                    <a:lnR w="3175" cap="flat" cmpd="sng" algn="ctr">
                      <a:solidFill>
                        <a:srgbClr val="444444"/>
                      </a:solidFill>
                      <a:prstDash val="solid"/>
                      <a:round/>
                      <a:headEnd type="none" w="med" len="med"/>
                      <a:tailEnd type="none" w="med" len="med"/>
                    </a:lnR>
                    <a:lnT w="3175" cap="flat" cmpd="sng" algn="ctr">
                      <a:solidFill>
                        <a:srgbClr val="444444"/>
                      </a:solidFill>
                      <a:prstDash val="solid"/>
                      <a:round/>
                      <a:headEnd type="none" w="med" len="med"/>
                      <a:tailEnd type="none" w="med" len="med"/>
                    </a:lnT>
                    <a:lnB w="6350" cap="flat" cmpd="sng" algn="ctr">
                      <a:solidFill>
                        <a:srgbClr val="444444"/>
                      </a:solidFill>
                      <a:prstDash val="solid"/>
                      <a:round/>
                      <a:headEnd type="none" w="med" len="med"/>
                      <a:tailEnd type="none" w="med" len="med"/>
                    </a:lnB>
                    <a:solidFill>
                      <a:srgbClr val="F1EDFF"/>
                    </a:solidFill>
                  </a:tcPr>
                </a:tc>
                <a:extLst>
                  <a:ext uri="{0D108BD9-81ED-4DB2-BD59-A6C34878D82A}">
                    <a16:rowId xmlns:a16="http://schemas.microsoft.com/office/drawing/2014/main" xmlns="" val="2409943005"/>
                  </a:ext>
                </a:extLst>
              </a:tr>
            </a:tbl>
          </a:graphicData>
        </a:graphic>
      </p:graphicFrame>
      <p:sp>
        <p:nvSpPr>
          <p:cNvPr id="3" name="Rectangle 1">
            <a:extLst>
              <a:ext uri="{FF2B5EF4-FFF2-40B4-BE49-F238E27FC236}">
                <a16:creationId xmlns:a16="http://schemas.microsoft.com/office/drawing/2014/main" xmlns="" id="{A086D621-7842-EAC8-4245-F65FA1E68617}"/>
              </a:ext>
            </a:extLst>
          </p:cNvPr>
          <p:cNvSpPr>
            <a:spLocks noChangeArrowheads="1"/>
          </p:cNvSpPr>
          <p:nvPr/>
        </p:nvSpPr>
        <p:spPr bwMode="auto">
          <a:xfrm>
            <a:off x="3760383" y="828802"/>
            <a:ext cx="4780091" cy="500076"/>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126960" rIns="9144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Difference between Accuracy and Precision</a:t>
            </a:r>
          </a:p>
        </p:txBody>
      </p:sp>
    </p:spTree>
    <p:extLst>
      <p:ext uri="{BB962C8B-B14F-4D97-AF65-F5344CB8AC3E}">
        <p14:creationId xmlns:p14="http://schemas.microsoft.com/office/powerpoint/2010/main" xmlns="" val="3417410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9FBA3D-CA30-7D70-12EF-BE1DF011615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FCCEDE01-26AE-FC98-F6F1-996E11A14B0D}"/>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xmlns="" id="{E9904297-8304-1525-8822-3C402903A0D1}"/>
              </a:ext>
            </a:extLst>
          </p:cNvPr>
          <p:cNvSpPr txBox="1"/>
          <p:nvPr/>
        </p:nvSpPr>
        <p:spPr>
          <a:xfrm>
            <a:off x="685799" y="489857"/>
            <a:ext cx="9808029" cy="6232475"/>
          </a:xfrm>
          <a:prstGeom prst="rect">
            <a:avLst/>
          </a:prstGeom>
          <a:noFill/>
        </p:spPr>
        <p:txBody>
          <a:bodyPr wrap="square">
            <a:spAutoFit/>
          </a:bodyPr>
          <a:lstStyle/>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What is the primary difference between an element and a compound?</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What is the primary difference between a gas and a liquid?</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How many significant figures are in the measurement 0.05020 g?</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Express 0.0000456 in scientific notation.</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What is meant by accuracy and </a:t>
            </a:r>
            <a:r>
              <a:rPr lang="en-US" sz="1900" i="0" dirty="0">
                <a:solidFill>
                  <a:srgbClr val="525252"/>
                </a:solidFill>
                <a:effectLst/>
                <a:latin typeface="Calibri" panose="020F0502020204030204" pitchFamily="34" charset="0"/>
                <a:ea typeface="Calibri" panose="020F0502020204030204" pitchFamily="34" charset="0"/>
                <a:cs typeface="Calibri" panose="020F0502020204030204" pitchFamily="34" charset="0"/>
              </a:rPr>
              <a:t>precision</a:t>
            </a:r>
            <a:r>
              <a:rPr lang="en-US" sz="1900" dirty="0">
                <a:latin typeface="Calibri" panose="020F0502020204030204" pitchFamily="34" charset="0"/>
                <a:ea typeface="Calibri" panose="020F0502020204030204" pitchFamily="34" charset="0"/>
                <a:cs typeface="Calibri" panose="020F0502020204030204" pitchFamily="34" charset="0"/>
              </a:rPr>
              <a:t>?</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What is the difference between accuracy and precision in measurements?</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Which of the following is a pure substance and why?</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a) Air</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b) Saltwater</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c) Carbon dioxide</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d) Steel</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Which statement is TRUE about homogeneous and heterogeneous mixtures?</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a) Homogeneous mixtures have a uniform composition throughout.</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b) Heterogeneous mixtures are always in the liquid state.</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c) Homogeneous mixtures can be separated by filtration.</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d) Heterogeneous mixtures have only one phase.</a:t>
            </a:r>
          </a:p>
          <a:p>
            <a:pPr marL="342900" indent="-342900">
              <a:buAutoNum type="arabicPeriod"/>
            </a:pPr>
            <a:r>
              <a:rPr lang="en-US" sz="1900" dirty="0">
                <a:latin typeface="Calibri" panose="020F0502020204030204" pitchFamily="34" charset="0"/>
                <a:ea typeface="Calibri" panose="020F0502020204030204" pitchFamily="34" charset="0"/>
                <a:cs typeface="Calibri" panose="020F0502020204030204" pitchFamily="34" charset="0"/>
              </a:rPr>
              <a:t>Which of the following describes a chemical property of a substance?</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a) Melting point</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b) Density</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c) Reactivity with oxygen</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d) Solubility in water</a:t>
            </a:r>
          </a:p>
        </p:txBody>
      </p:sp>
    </p:spTree>
    <p:extLst>
      <p:ext uri="{BB962C8B-B14F-4D97-AF65-F5344CB8AC3E}">
        <p14:creationId xmlns:p14="http://schemas.microsoft.com/office/powerpoint/2010/main" xmlns="" val="177730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77E43AE-3BC0-F872-06A8-EE087EA73EE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C8C0EF04-0761-7BC9-E5D3-7C005F0BBBB2}"/>
              </a:ext>
            </a:extLst>
          </p:cNvPr>
          <p:cNvSpPr/>
          <p:nvPr/>
        </p:nvSpPr>
        <p:spPr>
          <a:xfrm>
            <a:off x="0" y="0"/>
            <a:ext cx="12192000" cy="674914"/>
          </a:xfrm>
          <a:prstGeom prst="rect">
            <a:avLst/>
          </a:prstGeom>
          <a:solidFill>
            <a:schemeClr val="bg2">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xmlns="" id="{393C306C-01D6-3481-46AA-E4D0E7035DD1}"/>
              </a:ext>
            </a:extLst>
          </p:cNvPr>
          <p:cNvSpPr txBox="1"/>
          <p:nvPr/>
        </p:nvSpPr>
        <p:spPr>
          <a:xfrm>
            <a:off x="4887685" y="129962"/>
            <a:ext cx="2596865" cy="523220"/>
          </a:xfrm>
          <a:prstGeom prst="rect">
            <a:avLst/>
          </a:prstGeom>
          <a:noFill/>
        </p:spPr>
        <p:txBody>
          <a:bodyPr wrap="none" rtlCol="0">
            <a:spAutoFit/>
          </a:bodyPr>
          <a:lstStyle/>
          <a:p>
            <a:r>
              <a:rPr lang="en-US" sz="2800" b="1" dirty="0"/>
              <a:t>Download Link</a:t>
            </a:r>
          </a:p>
        </p:txBody>
      </p:sp>
      <p:pic>
        <p:nvPicPr>
          <p:cNvPr id="7" name="Picture 6" descr="A qr code on a white background&#10;&#10;AI-generated content may be incorrect.">
            <a:extLst>
              <a:ext uri="{FF2B5EF4-FFF2-40B4-BE49-F238E27FC236}">
                <a16:creationId xmlns:a16="http://schemas.microsoft.com/office/drawing/2014/main" xmlns="" id="{29A76C13-A220-E60F-C84C-4DA945DB573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54085" y="804876"/>
            <a:ext cx="5674179" cy="5674179"/>
          </a:xfrm>
          <a:prstGeom prst="rect">
            <a:avLst/>
          </a:prstGeom>
        </p:spPr>
      </p:pic>
    </p:spTree>
    <p:extLst>
      <p:ext uri="{BB962C8B-B14F-4D97-AF65-F5344CB8AC3E}">
        <p14:creationId xmlns:p14="http://schemas.microsoft.com/office/powerpoint/2010/main" xmlns="" val="1703034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1485</TotalTime>
  <Words>2191</Words>
  <Application>Microsoft Office PowerPoint</Application>
  <PresentationFormat>Custom</PresentationFormat>
  <Paragraphs>271</Paragraphs>
  <Slides>31</Slides>
  <Notes>5</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 K M Nur Alam Siddiki</dc:creator>
  <cp:lastModifiedBy>USER</cp:lastModifiedBy>
  <cp:revision>365</cp:revision>
  <dcterms:created xsi:type="dcterms:W3CDTF">2024-12-26T03:43:11Z</dcterms:created>
  <dcterms:modified xsi:type="dcterms:W3CDTF">2026-02-01T04:14:53Z</dcterms:modified>
</cp:coreProperties>
</file>